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264" r:id="rId3"/>
    <p:sldId id="265" r:id="rId4"/>
    <p:sldId id="266" r:id="rId5"/>
    <p:sldId id="267" r:id="rId6"/>
    <p:sldId id="257" r:id="rId7"/>
    <p:sldId id="280" r:id="rId8"/>
    <p:sldId id="285" r:id="rId9"/>
    <p:sldId id="262" r:id="rId10"/>
    <p:sldId id="268" r:id="rId11"/>
    <p:sldId id="279" r:id="rId12"/>
    <p:sldId id="273" r:id="rId13"/>
    <p:sldId id="274" r:id="rId14"/>
    <p:sldId id="275" r:id="rId15"/>
    <p:sldId id="277" r:id="rId16"/>
    <p:sldId id="263" r:id="rId17"/>
    <p:sldId id="269" r:id="rId18"/>
    <p:sldId id="281" r:id="rId19"/>
    <p:sldId id="286" r:id="rId20"/>
    <p:sldId id="270" r:id="rId21"/>
    <p:sldId id="271" r:id="rId22"/>
    <p:sldId id="282" r:id="rId23"/>
    <p:sldId id="287" r:id="rId24"/>
    <p:sldId id="272" r:id="rId25"/>
    <p:sldId id="283" r:id="rId26"/>
    <p:sldId id="290" r:id="rId27"/>
    <p:sldId id="284" r:id="rId28"/>
    <p:sldId id="289" r:id="rId29"/>
    <p:sldId id="288" r:id="rId30"/>
    <p:sldId id="291" r:id="rId3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C30"/>
    <a:srgbClr val="CB7785"/>
    <a:srgbClr val="911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dirty="0"/>
              <a:t>Tasa de acierto con</a:t>
            </a:r>
            <a:r>
              <a:rPr lang="es-ES" baseline="0" dirty="0"/>
              <a:t> distintos ángulos de rotación</a:t>
            </a:r>
            <a:endParaRPr lang="es-E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Tasa de Aciertos</c:v>
                </c:pt>
              </c:strCache>
            </c:strRef>
          </c:tx>
          <c:spPr>
            <a:solidFill>
              <a:srgbClr val="911131"/>
            </a:solidFill>
            <a:ln>
              <a:noFill/>
            </a:ln>
            <a:effectLst/>
          </c:spPr>
          <c:invertIfNegative val="0"/>
          <c:cat>
            <c:numRef>
              <c:f>Hoja1!$A$2:$A$8</c:f>
              <c:numCache>
                <c:formatCode>General</c:formatCode>
                <c:ptCount val="7"/>
                <c:pt idx="0">
                  <c:v>-9</c:v>
                </c:pt>
                <c:pt idx="1">
                  <c:v>-6</c:v>
                </c:pt>
                <c:pt idx="2">
                  <c:v>-3</c:v>
                </c:pt>
                <c:pt idx="3">
                  <c:v>0</c:v>
                </c:pt>
                <c:pt idx="4">
                  <c:v>3</c:v>
                </c:pt>
                <c:pt idx="5">
                  <c:v>6</c:v>
                </c:pt>
                <c:pt idx="6">
                  <c:v>9</c:v>
                </c:pt>
              </c:numCache>
            </c:numRef>
          </c:cat>
          <c:val>
            <c:numRef>
              <c:f>Hoja1!$B$2:$B$8</c:f>
              <c:numCache>
                <c:formatCode>General</c:formatCode>
                <c:ptCount val="7"/>
                <c:pt idx="0">
                  <c:v>45</c:v>
                </c:pt>
                <c:pt idx="1">
                  <c:v>70</c:v>
                </c:pt>
                <c:pt idx="2">
                  <c:v>95</c:v>
                </c:pt>
                <c:pt idx="3">
                  <c:v>90</c:v>
                </c:pt>
                <c:pt idx="4">
                  <c:v>70</c:v>
                </c:pt>
                <c:pt idx="5">
                  <c:v>25</c:v>
                </c:pt>
                <c:pt idx="6">
                  <c:v>10</c:v>
                </c:pt>
              </c:numCache>
            </c:numRef>
          </c:val>
          <c:extLst>
            <c:ext xmlns:c16="http://schemas.microsoft.com/office/drawing/2014/chart" uri="{C3380CC4-5D6E-409C-BE32-E72D297353CC}">
              <c16:uniqueId val="{00000000-F61A-4939-B56C-23FF2DE5DAF1}"/>
            </c:ext>
          </c:extLst>
        </c:ser>
        <c:ser>
          <c:idx val="1"/>
          <c:order val="1"/>
          <c:tx>
            <c:strRef>
              <c:f>Hoja1!$C$1</c:f>
              <c:strCache>
                <c:ptCount val="1"/>
                <c:pt idx="0">
                  <c:v>Tasa de Acierto Aumulada</c:v>
                </c:pt>
              </c:strCache>
            </c:strRef>
          </c:tx>
          <c:spPr>
            <a:solidFill>
              <a:srgbClr val="CB7785"/>
            </a:solidFill>
            <a:ln>
              <a:noFill/>
            </a:ln>
            <a:effectLst/>
          </c:spPr>
          <c:invertIfNegative val="0"/>
          <c:cat>
            <c:numRef>
              <c:f>Hoja1!$A$2:$A$8</c:f>
              <c:numCache>
                <c:formatCode>General</c:formatCode>
                <c:ptCount val="7"/>
                <c:pt idx="0">
                  <c:v>-9</c:v>
                </c:pt>
                <c:pt idx="1">
                  <c:v>-6</c:v>
                </c:pt>
                <c:pt idx="2">
                  <c:v>-3</c:v>
                </c:pt>
                <c:pt idx="3">
                  <c:v>0</c:v>
                </c:pt>
                <c:pt idx="4">
                  <c:v>3</c:v>
                </c:pt>
                <c:pt idx="5">
                  <c:v>6</c:v>
                </c:pt>
                <c:pt idx="6">
                  <c:v>9</c:v>
                </c:pt>
              </c:numCache>
            </c:numRef>
          </c:cat>
          <c:val>
            <c:numRef>
              <c:f>Hoja1!$C$2:$C$8</c:f>
              <c:numCache>
                <c:formatCode>General</c:formatCode>
                <c:ptCount val="7"/>
                <c:pt idx="0">
                  <c:v>45</c:v>
                </c:pt>
                <c:pt idx="1">
                  <c:v>70</c:v>
                </c:pt>
                <c:pt idx="2">
                  <c:v>95</c:v>
                </c:pt>
                <c:pt idx="3">
                  <c:v>95</c:v>
                </c:pt>
                <c:pt idx="4">
                  <c:v>95</c:v>
                </c:pt>
                <c:pt idx="5">
                  <c:v>95</c:v>
                </c:pt>
                <c:pt idx="6">
                  <c:v>95</c:v>
                </c:pt>
              </c:numCache>
            </c:numRef>
          </c:val>
          <c:extLst>
            <c:ext xmlns:c16="http://schemas.microsoft.com/office/drawing/2014/chart" uri="{C3380CC4-5D6E-409C-BE32-E72D297353CC}">
              <c16:uniqueId val="{00000003-F61A-4939-B56C-23FF2DE5DAF1}"/>
            </c:ext>
          </c:extLst>
        </c:ser>
        <c:dLbls>
          <c:showLegendKey val="0"/>
          <c:showVal val="0"/>
          <c:showCatName val="0"/>
          <c:showSerName val="0"/>
          <c:showPercent val="0"/>
          <c:showBubbleSize val="0"/>
        </c:dLbls>
        <c:gapWidth val="219"/>
        <c:overlap val="-27"/>
        <c:axId val="504431071"/>
        <c:axId val="504433151"/>
      </c:barChart>
      <c:catAx>
        <c:axId val="50443107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dirty="0"/>
                  <a:t>Ángulo de Rotación</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504433151"/>
        <c:crosses val="autoZero"/>
        <c:auto val="1"/>
        <c:lblAlgn val="ctr"/>
        <c:lblOffset val="100"/>
        <c:noMultiLvlLbl val="0"/>
      </c:catAx>
      <c:valAx>
        <c:axId val="5044331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5044310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F156617-075D-4985-FD0F-64BA98C616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a:t>Alberto F. Merchán</a:t>
            </a:r>
          </a:p>
        </p:txBody>
      </p:sp>
      <p:sp>
        <p:nvSpPr>
          <p:cNvPr id="3" name="Marcador de fecha 2">
            <a:extLst>
              <a:ext uri="{FF2B5EF4-FFF2-40B4-BE49-F238E27FC236}">
                <a16:creationId xmlns:a16="http://schemas.microsoft.com/office/drawing/2014/main" id="{848ABD60-2CC1-47CB-150B-30B03020A0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640914-1033-471D-9D81-832899CC1A0A}" type="datetimeFigureOut">
              <a:rPr lang="es-ES" smtClean="0"/>
              <a:t>04/01/2023</a:t>
            </a:fld>
            <a:endParaRPr lang="es-ES"/>
          </a:p>
        </p:txBody>
      </p:sp>
      <p:sp>
        <p:nvSpPr>
          <p:cNvPr id="4" name="Marcador de pie de página 3">
            <a:extLst>
              <a:ext uri="{FF2B5EF4-FFF2-40B4-BE49-F238E27FC236}">
                <a16:creationId xmlns:a16="http://schemas.microsoft.com/office/drawing/2014/main" id="{63DAD4EB-474E-F5FD-AA45-D595496CEA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6F849DB3-3142-3710-4846-152B49123F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BA0449-2013-4CF4-BEA4-F5026E56824E}" type="slidenum">
              <a:rPr lang="es-ES" smtClean="0"/>
              <a:t>‹Nº›</a:t>
            </a:fld>
            <a:endParaRPr lang="es-ES"/>
          </a:p>
        </p:txBody>
      </p:sp>
    </p:spTree>
    <p:extLst>
      <p:ext uri="{BB962C8B-B14F-4D97-AF65-F5344CB8AC3E}">
        <p14:creationId xmlns:p14="http://schemas.microsoft.com/office/powerpoint/2010/main" val="133640283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a:t>Alberto F. Merchán</a:t>
            </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4C2304-8B5C-471F-A50F-69D56CBB9FA6}" type="datetimeFigureOut">
              <a:rPr lang="es-ES" smtClean="0"/>
              <a:t>04/01/2023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7D141-A2F8-4D14-9586-816341BC12D7}" type="slidenum">
              <a:rPr lang="es-ES" smtClean="0"/>
              <a:t>‹Nº›</a:t>
            </a:fld>
            <a:endParaRPr lang="es-ES"/>
          </a:p>
        </p:txBody>
      </p:sp>
    </p:spTree>
    <p:extLst>
      <p:ext uri="{BB962C8B-B14F-4D97-AF65-F5344CB8AC3E}">
        <p14:creationId xmlns:p14="http://schemas.microsoft.com/office/powerpoint/2010/main" val="85272998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p:nvPr>
        </p:nvSpPr>
        <p:spPr/>
        <p:txBody>
          <a:bodyPr/>
          <a:lstStyle/>
          <a:p>
            <a:r>
              <a:rPr lang="es-ES"/>
              <a:t>Alberto F. Merchán</a:t>
            </a:r>
          </a:p>
        </p:txBody>
      </p:sp>
      <p:sp>
        <p:nvSpPr>
          <p:cNvPr id="5" name="Marcador de número de diapositiva 4"/>
          <p:cNvSpPr>
            <a:spLocks noGrp="1"/>
          </p:cNvSpPr>
          <p:nvPr>
            <p:ph type="sldNum" sz="quarter" idx="5"/>
          </p:nvPr>
        </p:nvSpPr>
        <p:spPr/>
        <p:txBody>
          <a:bodyPr/>
          <a:lstStyle/>
          <a:p>
            <a:fld id="{7837D141-A2F8-4D14-9586-816341BC12D7}" type="slidenum">
              <a:rPr lang="es-ES" smtClean="0"/>
              <a:t>2</a:t>
            </a:fld>
            <a:endParaRPr lang="es-ES"/>
          </a:p>
        </p:txBody>
      </p:sp>
    </p:spTree>
    <p:extLst>
      <p:ext uri="{BB962C8B-B14F-4D97-AF65-F5344CB8AC3E}">
        <p14:creationId xmlns:p14="http://schemas.microsoft.com/office/powerpoint/2010/main" val="9990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3DD856-F0A2-018D-CD00-1CF8188B021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FE05104-A8B2-DD79-4DBC-911DDBA659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3CA2F11-9857-D2CF-FECF-CB9867EA0416}"/>
              </a:ext>
            </a:extLst>
          </p:cNvPr>
          <p:cNvSpPr>
            <a:spLocks noGrp="1"/>
          </p:cNvSpPr>
          <p:nvPr>
            <p:ph type="dt" sz="half" idx="10"/>
          </p:nvPr>
        </p:nvSpPr>
        <p:spPr/>
        <p:txBody>
          <a:bodyPr/>
          <a:lstStyle/>
          <a:p>
            <a:fld id="{B92E607A-3147-46E2-A2C6-9E346957AA33}" type="datetime1">
              <a:rPr lang="es-ES" smtClean="0"/>
              <a:t>04/01/2023</a:t>
            </a:fld>
            <a:endParaRPr lang="es-ES"/>
          </a:p>
        </p:txBody>
      </p:sp>
      <p:sp>
        <p:nvSpPr>
          <p:cNvPr id="5" name="Marcador de pie de página 4">
            <a:extLst>
              <a:ext uri="{FF2B5EF4-FFF2-40B4-BE49-F238E27FC236}">
                <a16:creationId xmlns:a16="http://schemas.microsoft.com/office/drawing/2014/main" id="{0AC0C748-8967-2EB8-0EED-56D989DA622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ED46878-60C7-8827-0639-FF3FED20ED35}"/>
              </a:ext>
            </a:extLst>
          </p:cNvPr>
          <p:cNvSpPr>
            <a:spLocks noGrp="1"/>
          </p:cNvSpPr>
          <p:nvPr>
            <p:ph type="sldNum" sz="quarter" idx="12"/>
          </p:nvPr>
        </p:nvSpPr>
        <p:spPr/>
        <p:txBody>
          <a:bodyPr/>
          <a:lstStyle/>
          <a:p>
            <a:fld id="{9D2534AA-3AC9-4CE3-8288-EDBF65FBAAA1}" type="slidenum">
              <a:rPr lang="es-ES" smtClean="0"/>
              <a:t>‹Nº›</a:t>
            </a:fld>
            <a:endParaRPr lang="es-ES"/>
          </a:p>
        </p:txBody>
      </p:sp>
    </p:spTree>
    <p:extLst>
      <p:ext uri="{BB962C8B-B14F-4D97-AF65-F5344CB8AC3E}">
        <p14:creationId xmlns:p14="http://schemas.microsoft.com/office/powerpoint/2010/main" val="26562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12263-DC1A-70EE-87A0-B1E1C0ED416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F5D4D98-E832-83AB-1C1C-CA66801DED2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66CA25-5671-517E-86EF-9DE899007247}"/>
              </a:ext>
            </a:extLst>
          </p:cNvPr>
          <p:cNvSpPr>
            <a:spLocks noGrp="1"/>
          </p:cNvSpPr>
          <p:nvPr>
            <p:ph type="dt" sz="half" idx="10"/>
          </p:nvPr>
        </p:nvSpPr>
        <p:spPr/>
        <p:txBody>
          <a:bodyPr/>
          <a:lstStyle/>
          <a:p>
            <a:fld id="{A62C5944-D18D-44F8-9D2D-F519BCD4E9AD}" type="datetime1">
              <a:rPr lang="es-ES" smtClean="0"/>
              <a:t>04/01/2023</a:t>
            </a:fld>
            <a:endParaRPr lang="es-ES"/>
          </a:p>
        </p:txBody>
      </p:sp>
      <p:sp>
        <p:nvSpPr>
          <p:cNvPr id="5" name="Marcador de pie de página 4">
            <a:extLst>
              <a:ext uri="{FF2B5EF4-FFF2-40B4-BE49-F238E27FC236}">
                <a16:creationId xmlns:a16="http://schemas.microsoft.com/office/drawing/2014/main" id="{A67F65F7-357F-4F48-7279-5B9E8E197AB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CEB706D-F5FA-5225-A3EC-84657BF7BF40}"/>
              </a:ext>
            </a:extLst>
          </p:cNvPr>
          <p:cNvSpPr>
            <a:spLocks noGrp="1"/>
          </p:cNvSpPr>
          <p:nvPr>
            <p:ph type="sldNum" sz="quarter" idx="12"/>
          </p:nvPr>
        </p:nvSpPr>
        <p:spPr/>
        <p:txBody>
          <a:bodyPr/>
          <a:lstStyle/>
          <a:p>
            <a:fld id="{9D2534AA-3AC9-4CE3-8288-EDBF65FBAAA1}" type="slidenum">
              <a:rPr lang="es-ES" smtClean="0"/>
              <a:t>‹Nº›</a:t>
            </a:fld>
            <a:endParaRPr lang="es-ES"/>
          </a:p>
        </p:txBody>
      </p:sp>
    </p:spTree>
    <p:extLst>
      <p:ext uri="{BB962C8B-B14F-4D97-AF65-F5344CB8AC3E}">
        <p14:creationId xmlns:p14="http://schemas.microsoft.com/office/powerpoint/2010/main" val="3513807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F3EEBA9-ED26-0D5B-D81B-0C617F2B6D1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A33331D-1FD3-651E-DB94-7EA9A5392F3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0E464A3-1115-5C5F-ADA2-256F2049F08D}"/>
              </a:ext>
            </a:extLst>
          </p:cNvPr>
          <p:cNvSpPr>
            <a:spLocks noGrp="1"/>
          </p:cNvSpPr>
          <p:nvPr>
            <p:ph type="dt" sz="half" idx="10"/>
          </p:nvPr>
        </p:nvSpPr>
        <p:spPr/>
        <p:txBody>
          <a:bodyPr/>
          <a:lstStyle/>
          <a:p>
            <a:fld id="{56C38AD0-7347-4686-B844-4F351925B062}" type="datetime1">
              <a:rPr lang="es-ES" smtClean="0"/>
              <a:t>04/01/2023</a:t>
            </a:fld>
            <a:endParaRPr lang="es-ES"/>
          </a:p>
        </p:txBody>
      </p:sp>
      <p:sp>
        <p:nvSpPr>
          <p:cNvPr id="5" name="Marcador de pie de página 4">
            <a:extLst>
              <a:ext uri="{FF2B5EF4-FFF2-40B4-BE49-F238E27FC236}">
                <a16:creationId xmlns:a16="http://schemas.microsoft.com/office/drawing/2014/main" id="{9AB6AE7F-D0D9-980A-8737-462FD731D8F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A38A674-2C9D-B4EE-94E0-8C14F38112A2}"/>
              </a:ext>
            </a:extLst>
          </p:cNvPr>
          <p:cNvSpPr>
            <a:spLocks noGrp="1"/>
          </p:cNvSpPr>
          <p:nvPr>
            <p:ph type="sldNum" sz="quarter" idx="12"/>
          </p:nvPr>
        </p:nvSpPr>
        <p:spPr/>
        <p:txBody>
          <a:bodyPr/>
          <a:lstStyle/>
          <a:p>
            <a:fld id="{9D2534AA-3AC9-4CE3-8288-EDBF65FBAAA1}" type="slidenum">
              <a:rPr lang="es-ES" smtClean="0"/>
              <a:t>‹Nº›</a:t>
            </a:fld>
            <a:endParaRPr lang="es-ES"/>
          </a:p>
        </p:txBody>
      </p:sp>
    </p:spTree>
    <p:extLst>
      <p:ext uri="{BB962C8B-B14F-4D97-AF65-F5344CB8AC3E}">
        <p14:creationId xmlns:p14="http://schemas.microsoft.com/office/powerpoint/2010/main" val="300128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B47C2-1B36-C1C0-1B7F-1AE6C30442E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615F332-9E65-FA2C-6C3F-FA84966BDD8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0FCEF2F-295A-0037-19A3-506E7E6593E4}"/>
              </a:ext>
            </a:extLst>
          </p:cNvPr>
          <p:cNvSpPr>
            <a:spLocks noGrp="1"/>
          </p:cNvSpPr>
          <p:nvPr>
            <p:ph type="dt" sz="half" idx="10"/>
          </p:nvPr>
        </p:nvSpPr>
        <p:spPr/>
        <p:txBody>
          <a:bodyPr/>
          <a:lstStyle/>
          <a:p>
            <a:fld id="{AB59D442-A55D-4696-A2AA-4A17F2587381}" type="datetime1">
              <a:rPr lang="es-ES" smtClean="0"/>
              <a:t>04/01/2023</a:t>
            </a:fld>
            <a:endParaRPr lang="es-ES"/>
          </a:p>
        </p:txBody>
      </p:sp>
      <p:sp>
        <p:nvSpPr>
          <p:cNvPr id="5" name="Marcador de pie de página 4">
            <a:extLst>
              <a:ext uri="{FF2B5EF4-FFF2-40B4-BE49-F238E27FC236}">
                <a16:creationId xmlns:a16="http://schemas.microsoft.com/office/drawing/2014/main" id="{1CF2C53F-8C3A-A65C-A5BA-F87C08B066E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12C7828-C902-50A1-66FF-14033E7E2853}"/>
              </a:ext>
            </a:extLst>
          </p:cNvPr>
          <p:cNvSpPr>
            <a:spLocks noGrp="1"/>
          </p:cNvSpPr>
          <p:nvPr>
            <p:ph type="sldNum" sz="quarter" idx="12"/>
          </p:nvPr>
        </p:nvSpPr>
        <p:spPr/>
        <p:txBody>
          <a:bodyPr/>
          <a:lstStyle/>
          <a:p>
            <a:fld id="{9D2534AA-3AC9-4CE3-8288-EDBF65FBAAA1}" type="slidenum">
              <a:rPr lang="es-ES" smtClean="0"/>
              <a:t>‹Nº›</a:t>
            </a:fld>
            <a:endParaRPr lang="es-ES"/>
          </a:p>
        </p:txBody>
      </p:sp>
    </p:spTree>
    <p:extLst>
      <p:ext uri="{BB962C8B-B14F-4D97-AF65-F5344CB8AC3E}">
        <p14:creationId xmlns:p14="http://schemas.microsoft.com/office/powerpoint/2010/main" val="3285811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8A2F85-0D9D-F114-5EDD-F8753E70DC2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42ACF77-6765-C875-CCA6-638F7CFDD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050F560-59F0-01CC-582C-2BB75B9041A8}"/>
              </a:ext>
            </a:extLst>
          </p:cNvPr>
          <p:cNvSpPr>
            <a:spLocks noGrp="1"/>
          </p:cNvSpPr>
          <p:nvPr>
            <p:ph type="dt" sz="half" idx="10"/>
          </p:nvPr>
        </p:nvSpPr>
        <p:spPr/>
        <p:txBody>
          <a:bodyPr/>
          <a:lstStyle/>
          <a:p>
            <a:fld id="{6815B5B3-6DAF-4C64-A355-7198163B8B6C}" type="datetime1">
              <a:rPr lang="es-ES" smtClean="0"/>
              <a:t>04/01/2023</a:t>
            </a:fld>
            <a:endParaRPr lang="es-ES"/>
          </a:p>
        </p:txBody>
      </p:sp>
      <p:sp>
        <p:nvSpPr>
          <p:cNvPr id="5" name="Marcador de pie de página 4">
            <a:extLst>
              <a:ext uri="{FF2B5EF4-FFF2-40B4-BE49-F238E27FC236}">
                <a16:creationId xmlns:a16="http://schemas.microsoft.com/office/drawing/2014/main" id="{9071BCA8-66C4-0C8B-62DC-F0C1BCEF6BA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55A9530-62AD-01E2-7F04-6002173245F6}"/>
              </a:ext>
            </a:extLst>
          </p:cNvPr>
          <p:cNvSpPr>
            <a:spLocks noGrp="1"/>
          </p:cNvSpPr>
          <p:nvPr>
            <p:ph type="sldNum" sz="quarter" idx="12"/>
          </p:nvPr>
        </p:nvSpPr>
        <p:spPr/>
        <p:txBody>
          <a:bodyPr/>
          <a:lstStyle/>
          <a:p>
            <a:fld id="{9D2534AA-3AC9-4CE3-8288-EDBF65FBAAA1}" type="slidenum">
              <a:rPr lang="es-ES" smtClean="0"/>
              <a:t>‹Nº›</a:t>
            </a:fld>
            <a:endParaRPr lang="es-ES"/>
          </a:p>
        </p:txBody>
      </p:sp>
    </p:spTree>
    <p:extLst>
      <p:ext uri="{BB962C8B-B14F-4D97-AF65-F5344CB8AC3E}">
        <p14:creationId xmlns:p14="http://schemas.microsoft.com/office/powerpoint/2010/main" val="835785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95F3DC-321B-8E8D-6401-515ED56A449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50BFA35-D573-A636-69CA-E140A4FADCB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B90C029C-70F4-F467-35BF-585F377C353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BC4C5C5-8279-E415-5DE6-FB0F114154F0}"/>
              </a:ext>
            </a:extLst>
          </p:cNvPr>
          <p:cNvSpPr>
            <a:spLocks noGrp="1"/>
          </p:cNvSpPr>
          <p:nvPr>
            <p:ph type="dt" sz="half" idx="10"/>
          </p:nvPr>
        </p:nvSpPr>
        <p:spPr/>
        <p:txBody>
          <a:bodyPr/>
          <a:lstStyle/>
          <a:p>
            <a:fld id="{ECCC2F15-4907-40CB-8B0E-82DA1902C797}" type="datetime1">
              <a:rPr lang="es-ES" smtClean="0"/>
              <a:t>04/01/2023</a:t>
            </a:fld>
            <a:endParaRPr lang="es-ES"/>
          </a:p>
        </p:txBody>
      </p:sp>
      <p:sp>
        <p:nvSpPr>
          <p:cNvPr id="6" name="Marcador de pie de página 5">
            <a:extLst>
              <a:ext uri="{FF2B5EF4-FFF2-40B4-BE49-F238E27FC236}">
                <a16:creationId xmlns:a16="http://schemas.microsoft.com/office/drawing/2014/main" id="{E8790CEB-367C-0833-FCED-B2DE6EAE10A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D27137F-87AB-035D-C687-63583CA09D37}"/>
              </a:ext>
            </a:extLst>
          </p:cNvPr>
          <p:cNvSpPr>
            <a:spLocks noGrp="1"/>
          </p:cNvSpPr>
          <p:nvPr>
            <p:ph type="sldNum" sz="quarter" idx="12"/>
          </p:nvPr>
        </p:nvSpPr>
        <p:spPr/>
        <p:txBody>
          <a:bodyPr/>
          <a:lstStyle/>
          <a:p>
            <a:fld id="{9D2534AA-3AC9-4CE3-8288-EDBF65FBAAA1}" type="slidenum">
              <a:rPr lang="es-ES" smtClean="0"/>
              <a:t>‹Nº›</a:t>
            </a:fld>
            <a:endParaRPr lang="es-ES"/>
          </a:p>
        </p:txBody>
      </p:sp>
    </p:spTree>
    <p:extLst>
      <p:ext uri="{BB962C8B-B14F-4D97-AF65-F5344CB8AC3E}">
        <p14:creationId xmlns:p14="http://schemas.microsoft.com/office/powerpoint/2010/main" val="281330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0F61DF-CAD5-0B50-94D6-FDEF11CA28E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CBEB166-1DC6-E9E0-94B5-E14D1CFB07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9A36FAB-8151-69AF-CAB6-7E8F800FA33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07BF02C-5464-7161-4955-780BE298F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ED492C4-9F39-B4CD-434D-938A5674CD3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5D47A279-D989-F62B-6BE8-D0CAD93EB802}"/>
              </a:ext>
            </a:extLst>
          </p:cNvPr>
          <p:cNvSpPr>
            <a:spLocks noGrp="1"/>
          </p:cNvSpPr>
          <p:nvPr>
            <p:ph type="dt" sz="half" idx="10"/>
          </p:nvPr>
        </p:nvSpPr>
        <p:spPr/>
        <p:txBody>
          <a:bodyPr/>
          <a:lstStyle/>
          <a:p>
            <a:fld id="{F37DB578-C2EA-4451-B5D5-6F92B8330A1D}" type="datetime1">
              <a:rPr lang="es-ES" smtClean="0"/>
              <a:t>04/01/2023</a:t>
            </a:fld>
            <a:endParaRPr lang="es-ES"/>
          </a:p>
        </p:txBody>
      </p:sp>
      <p:sp>
        <p:nvSpPr>
          <p:cNvPr id="8" name="Marcador de pie de página 7">
            <a:extLst>
              <a:ext uri="{FF2B5EF4-FFF2-40B4-BE49-F238E27FC236}">
                <a16:creationId xmlns:a16="http://schemas.microsoft.com/office/drawing/2014/main" id="{73D68F96-5451-6B15-CF1E-E80F1BFD64D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CE38C59-D36E-4039-AD7E-50E47DD3D11C}"/>
              </a:ext>
            </a:extLst>
          </p:cNvPr>
          <p:cNvSpPr>
            <a:spLocks noGrp="1"/>
          </p:cNvSpPr>
          <p:nvPr>
            <p:ph type="sldNum" sz="quarter" idx="12"/>
          </p:nvPr>
        </p:nvSpPr>
        <p:spPr/>
        <p:txBody>
          <a:bodyPr/>
          <a:lstStyle/>
          <a:p>
            <a:fld id="{9D2534AA-3AC9-4CE3-8288-EDBF65FBAAA1}" type="slidenum">
              <a:rPr lang="es-ES" smtClean="0"/>
              <a:t>‹Nº›</a:t>
            </a:fld>
            <a:endParaRPr lang="es-ES"/>
          </a:p>
        </p:txBody>
      </p:sp>
    </p:spTree>
    <p:extLst>
      <p:ext uri="{BB962C8B-B14F-4D97-AF65-F5344CB8AC3E}">
        <p14:creationId xmlns:p14="http://schemas.microsoft.com/office/powerpoint/2010/main" val="186358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440349-3915-930B-F8EC-B32AF1C08CA4}"/>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FF59C70-4296-CCF9-0D7F-1735F212AA60}"/>
              </a:ext>
            </a:extLst>
          </p:cNvPr>
          <p:cNvSpPr>
            <a:spLocks noGrp="1"/>
          </p:cNvSpPr>
          <p:nvPr>
            <p:ph type="dt" sz="half" idx="10"/>
          </p:nvPr>
        </p:nvSpPr>
        <p:spPr/>
        <p:txBody>
          <a:bodyPr/>
          <a:lstStyle/>
          <a:p>
            <a:fld id="{2E2C1F99-0CBC-4C21-AB6C-C66B072A592D}" type="datetime1">
              <a:rPr lang="es-ES" smtClean="0"/>
              <a:t>04/01/2023</a:t>
            </a:fld>
            <a:endParaRPr lang="es-ES"/>
          </a:p>
        </p:txBody>
      </p:sp>
      <p:sp>
        <p:nvSpPr>
          <p:cNvPr id="4" name="Marcador de pie de página 3">
            <a:extLst>
              <a:ext uri="{FF2B5EF4-FFF2-40B4-BE49-F238E27FC236}">
                <a16:creationId xmlns:a16="http://schemas.microsoft.com/office/drawing/2014/main" id="{381EBCFC-FE0A-F790-5455-E6FEA474B6A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C522947-1071-97D7-C8D0-787CE7FDDE82}"/>
              </a:ext>
            </a:extLst>
          </p:cNvPr>
          <p:cNvSpPr>
            <a:spLocks noGrp="1"/>
          </p:cNvSpPr>
          <p:nvPr>
            <p:ph type="sldNum" sz="quarter" idx="12"/>
          </p:nvPr>
        </p:nvSpPr>
        <p:spPr/>
        <p:txBody>
          <a:bodyPr/>
          <a:lstStyle/>
          <a:p>
            <a:fld id="{9D2534AA-3AC9-4CE3-8288-EDBF65FBAAA1}" type="slidenum">
              <a:rPr lang="es-ES" smtClean="0"/>
              <a:t>‹Nº›</a:t>
            </a:fld>
            <a:endParaRPr lang="es-ES"/>
          </a:p>
        </p:txBody>
      </p:sp>
    </p:spTree>
    <p:extLst>
      <p:ext uri="{BB962C8B-B14F-4D97-AF65-F5344CB8AC3E}">
        <p14:creationId xmlns:p14="http://schemas.microsoft.com/office/powerpoint/2010/main" val="656713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76D0EC2-BE49-8C70-03CF-18092CC0420B}"/>
              </a:ext>
            </a:extLst>
          </p:cNvPr>
          <p:cNvSpPr>
            <a:spLocks noGrp="1"/>
          </p:cNvSpPr>
          <p:nvPr>
            <p:ph type="dt" sz="half" idx="10"/>
          </p:nvPr>
        </p:nvSpPr>
        <p:spPr/>
        <p:txBody>
          <a:bodyPr/>
          <a:lstStyle/>
          <a:p>
            <a:fld id="{BB7A534E-FCD8-44F6-868B-DE566C32CA37}" type="datetime1">
              <a:rPr lang="es-ES" smtClean="0"/>
              <a:t>04/01/2023</a:t>
            </a:fld>
            <a:endParaRPr lang="es-ES"/>
          </a:p>
        </p:txBody>
      </p:sp>
      <p:sp>
        <p:nvSpPr>
          <p:cNvPr id="3" name="Marcador de pie de página 2">
            <a:extLst>
              <a:ext uri="{FF2B5EF4-FFF2-40B4-BE49-F238E27FC236}">
                <a16:creationId xmlns:a16="http://schemas.microsoft.com/office/drawing/2014/main" id="{CB84D2B0-D2D8-7F8E-B83B-1EDCDE3313B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7547D3B-D332-D9B9-B480-83EF8FEDD007}"/>
              </a:ext>
            </a:extLst>
          </p:cNvPr>
          <p:cNvSpPr>
            <a:spLocks noGrp="1"/>
          </p:cNvSpPr>
          <p:nvPr>
            <p:ph type="sldNum" sz="quarter" idx="12"/>
          </p:nvPr>
        </p:nvSpPr>
        <p:spPr/>
        <p:txBody>
          <a:bodyPr/>
          <a:lstStyle/>
          <a:p>
            <a:fld id="{9D2534AA-3AC9-4CE3-8288-EDBF65FBAAA1}" type="slidenum">
              <a:rPr lang="es-ES" smtClean="0"/>
              <a:t>‹Nº›</a:t>
            </a:fld>
            <a:endParaRPr lang="es-ES"/>
          </a:p>
        </p:txBody>
      </p:sp>
    </p:spTree>
    <p:extLst>
      <p:ext uri="{BB962C8B-B14F-4D97-AF65-F5344CB8AC3E}">
        <p14:creationId xmlns:p14="http://schemas.microsoft.com/office/powerpoint/2010/main" val="2143944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375E1-64C7-B90E-5078-8919AF0A07E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046873D-62BE-178F-00A2-8C4637CED6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10F5EDD-374E-D6A0-A3ED-332A189CE6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642290D-0B52-CE36-A43A-8C5D1BB8D62F}"/>
              </a:ext>
            </a:extLst>
          </p:cNvPr>
          <p:cNvSpPr>
            <a:spLocks noGrp="1"/>
          </p:cNvSpPr>
          <p:nvPr>
            <p:ph type="dt" sz="half" idx="10"/>
          </p:nvPr>
        </p:nvSpPr>
        <p:spPr/>
        <p:txBody>
          <a:bodyPr/>
          <a:lstStyle/>
          <a:p>
            <a:fld id="{B1A0EF0D-0470-4506-BA91-C8A11F77217E}" type="datetime1">
              <a:rPr lang="es-ES" smtClean="0"/>
              <a:t>04/01/2023</a:t>
            </a:fld>
            <a:endParaRPr lang="es-ES"/>
          </a:p>
        </p:txBody>
      </p:sp>
      <p:sp>
        <p:nvSpPr>
          <p:cNvPr id="6" name="Marcador de pie de página 5">
            <a:extLst>
              <a:ext uri="{FF2B5EF4-FFF2-40B4-BE49-F238E27FC236}">
                <a16:creationId xmlns:a16="http://schemas.microsoft.com/office/drawing/2014/main" id="{9F2521D8-8474-E591-D4C9-26DB6201099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B2A8872-1381-A17A-B5E1-37F85F683FEB}"/>
              </a:ext>
            </a:extLst>
          </p:cNvPr>
          <p:cNvSpPr>
            <a:spLocks noGrp="1"/>
          </p:cNvSpPr>
          <p:nvPr>
            <p:ph type="sldNum" sz="quarter" idx="12"/>
          </p:nvPr>
        </p:nvSpPr>
        <p:spPr/>
        <p:txBody>
          <a:bodyPr/>
          <a:lstStyle/>
          <a:p>
            <a:fld id="{9D2534AA-3AC9-4CE3-8288-EDBF65FBAAA1}" type="slidenum">
              <a:rPr lang="es-ES" smtClean="0"/>
              <a:t>‹Nº›</a:t>
            </a:fld>
            <a:endParaRPr lang="es-ES"/>
          </a:p>
        </p:txBody>
      </p:sp>
    </p:spTree>
    <p:extLst>
      <p:ext uri="{BB962C8B-B14F-4D97-AF65-F5344CB8AC3E}">
        <p14:creationId xmlns:p14="http://schemas.microsoft.com/office/powerpoint/2010/main" val="1290379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DC134D-86C3-A557-AB97-B4EE087D9F1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04D52E4-01EC-8F41-1BB8-571559B9D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8AAEAAF-E31F-9015-1D83-9EAE41D9A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8AA0573-FE0D-2AC3-D68E-2B28B2508133}"/>
              </a:ext>
            </a:extLst>
          </p:cNvPr>
          <p:cNvSpPr>
            <a:spLocks noGrp="1"/>
          </p:cNvSpPr>
          <p:nvPr>
            <p:ph type="dt" sz="half" idx="10"/>
          </p:nvPr>
        </p:nvSpPr>
        <p:spPr/>
        <p:txBody>
          <a:bodyPr/>
          <a:lstStyle/>
          <a:p>
            <a:fld id="{BEC8AB9D-9D43-41C3-AC3A-F41456FF4F3A}" type="datetime1">
              <a:rPr lang="es-ES" smtClean="0"/>
              <a:t>04/01/2023</a:t>
            </a:fld>
            <a:endParaRPr lang="es-ES"/>
          </a:p>
        </p:txBody>
      </p:sp>
      <p:sp>
        <p:nvSpPr>
          <p:cNvPr id="6" name="Marcador de pie de página 5">
            <a:extLst>
              <a:ext uri="{FF2B5EF4-FFF2-40B4-BE49-F238E27FC236}">
                <a16:creationId xmlns:a16="http://schemas.microsoft.com/office/drawing/2014/main" id="{99113087-7CCB-2947-4DA0-4C7BDF21C37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F9D3246-99B8-D016-C443-0D05561A340C}"/>
              </a:ext>
            </a:extLst>
          </p:cNvPr>
          <p:cNvSpPr>
            <a:spLocks noGrp="1"/>
          </p:cNvSpPr>
          <p:nvPr>
            <p:ph type="sldNum" sz="quarter" idx="12"/>
          </p:nvPr>
        </p:nvSpPr>
        <p:spPr/>
        <p:txBody>
          <a:bodyPr/>
          <a:lstStyle/>
          <a:p>
            <a:fld id="{9D2534AA-3AC9-4CE3-8288-EDBF65FBAAA1}" type="slidenum">
              <a:rPr lang="es-ES" smtClean="0"/>
              <a:t>‹Nº›</a:t>
            </a:fld>
            <a:endParaRPr lang="es-ES"/>
          </a:p>
        </p:txBody>
      </p:sp>
    </p:spTree>
    <p:extLst>
      <p:ext uri="{BB962C8B-B14F-4D97-AF65-F5344CB8AC3E}">
        <p14:creationId xmlns:p14="http://schemas.microsoft.com/office/powerpoint/2010/main" val="4633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4EEC27-3E11-9E5B-F2F0-BCA40B9EF7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FAA38F6-13B6-33AC-9262-CD564A9957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F6E92C-5A52-4249-5762-5566997ED2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F9BD3D-9F44-4553-8F7C-614362C3ECAE}" type="datetime1">
              <a:rPr lang="es-ES" smtClean="0"/>
              <a:t>04/01/2023</a:t>
            </a:fld>
            <a:endParaRPr lang="es-ES"/>
          </a:p>
        </p:txBody>
      </p:sp>
      <p:sp>
        <p:nvSpPr>
          <p:cNvPr id="5" name="Marcador de pie de página 4">
            <a:extLst>
              <a:ext uri="{FF2B5EF4-FFF2-40B4-BE49-F238E27FC236}">
                <a16:creationId xmlns:a16="http://schemas.microsoft.com/office/drawing/2014/main" id="{D6EA4F6E-0626-3D6E-2B10-030AFF684F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A91BE165-E7B7-447D-E7D7-41D15F226B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34AA-3AC9-4CE3-8288-EDBF65FBAAA1}" type="slidenum">
              <a:rPr lang="es-ES" smtClean="0"/>
              <a:t>‹Nº›</a:t>
            </a:fld>
            <a:endParaRPr lang="es-ES"/>
          </a:p>
        </p:txBody>
      </p:sp>
    </p:spTree>
    <p:extLst>
      <p:ext uri="{BB962C8B-B14F-4D97-AF65-F5344CB8AC3E}">
        <p14:creationId xmlns:p14="http://schemas.microsoft.com/office/powerpoint/2010/main" val="3693560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2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25.png"/><Relationship Id="rId5" Type="http://schemas.openxmlformats.org/officeDocument/2006/relationships/image" Target="../media/image2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microsoft.com/office/2007/relationships/hdphoto" Target="../media/hdphoto1.wdp"/><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openxmlformats.org/officeDocument/2006/relationships/image" Target="../media/image4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hemeOverride" Target="../theme/themeOverride16.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8.xml"/><Relationship Id="rId6" Type="http://schemas.openxmlformats.org/officeDocument/2006/relationships/image" Target="../media/image47.png"/><Relationship Id="rId11" Type="http://schemas.openxmlformats.org/officeDocument/2006/relationships/image" Target="../media/image12.png"/><Relationship Id="rId5" Type="http://schemas.openxmlformats.org/officeDocument/2006/relationships/image" Target="../media/image46.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hemeOverride" Target="../theme/themeOverride20.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1.xml"/><Relationship Id="rId5" Type="http://schemas.openxmlformats.org/officeDocument/2006/relationships/image" Target="../media/image57.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2.xml"/><Relationship Id="rId5" Type="http://schemas.openxmlformats.org/officeDocument/2006/relationships/image" Target="../media/image58.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themeOverride" Target="../theme/themeOverride23.xml"/><Relationship Id="rId6" Type="http://schemas.openxmlformats.org/officeDocument/2006/relationships/image" Target="../media/image60.png"/><Relationship Id="rId5" Type="http://schemas.openxmlformats.org/officeDocument/2006/relationships/image" Target="../media/image59.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4.xml"/><Relationship Id="rId5" Type="http://schemas.openxmlformats.org/officeDocument/2006/relationships/image" Target="../media/image61.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hemeOverride" Target="../theme/themeOverride25.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7.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hemeOverride" Target="../theme/themeOverride28.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19.png"/><Relationship Id="rId2" Type="http://schemas.openxmlformats.org/officeDocument/2006/relationships/slideLayout" Target="../slideLayouts/slideLayout2.xml"/><Relationship Id="rId16" Type="http://schemas.openxmlformats.org/officeDocument/2006/relationships/image" Target="../media/image18.png"/><Relationship Id="rId1" Type="http://schemas.openxmlformats.org/officeDocument/2006/relationships/themeOverride" Target="../theme/themeOverride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7.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hemeOverride" Target="../theme/themeOverride6.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011E6E3-D90C-B228-96B8-8777C53A53F5}"/>
              </a:ext>
            </a:extLst>
          </p:cNvPr>
          <p:cNvSpPr>
            <a:spLocks noGrp="1"/>
          </p:cNvSpPr>
          <p:nvPr>
            <p:ph type="ctrTitle"/>
          </p:nvPr>
        </p:nvSpPr>
        <p:spPr>
          <a:xfrm>
            <a:off x="1534952" y="1594537"/>
            <a:ext cx="9144000" cy="1743389"/>
          </a:xfrm>
        </p:spPr>
        <p:txBody>
          <a:bodyPr>
            <a:normAutofit/>
          </a:bodyPr>
          <a:lstStyle/>
          <a:p>
            <a:r>
              <a:rPr lang="es-ES" sz="4000" dirty="0">
                <a:latin typeface="Calisto MT" panose="02040603050505030304" pitchFamily="18" charset="0"/>
              </a:rPr>
              <a:t>Sistema de Segmentación y Reconocimiento de Caracteres de Placas de Matrículas</a:t>
            </a:r>
            <a:endParaRPr lang="es-ES" dirty="0">
              <a:latin typeface="Calisto MT" panose="02040603050505030304" pitchFamily="18" charset="0"/>
            </a:endParaRPr>
          </a:p>
        </p:txBody>
      </p:sp>
      <p:sp>
        <p:nvSpPr>
          <p:cNvPr id="3" name="Subtítulo 2">
            <a:extLst>
              <a:ext uri="{FF2B5EF4-FFF2-40B4-BE49-F238E27FC236}">
                <a16:creationId xmlns:a16="http://schemas.microsoft.com/office/drawing/2014/main" id="{A37F0A35-91BC-C422-7F57-FAA09CF4E093}"/>
              </a:ext>
            </a:extLst>
          </p:cNvPr>
          <p:cNvSpPr>
            <a:spLocks noGrp="1"/>
          </p:cNvSpPr>
          <p:nvPr>
            <p:ph type="subTitle" idx="1"/>
          </p:nvPr>
        </p:nvSpPr>
        <p:spPr>
          <a:xfrm>
            <a:off x="4670672" y="4669371"/>
            <a:ext cx="2839616" cy="944339"/>
          </a:xfrm>
        </p:spPr>
        <p:txBody>
          <a:bodyPr>
            <a:normAutofit/>
          </a:bodyPr>
          <a:lstStyle/>
          <a:p>
            <a:r>
              <a:rPr lang="es-ES" sz="1300" b="1" dirty="0"/>
              <a:t>Asignatura</a:t>
            </a:r>
            <a:r>
              <a:rPr lang="es-ES" sz="1300" dirty="0"/>
              <a:t>: Visión por Computador</a:t>
            </a:r>
          </a:p>
          <a:p>
            <a:r>
              <a:rPr lang="es-ES" sz="1300" b="1" dirty="0"/>
              <a:t>Alumno</a:t>
            </a:r>
            <a:r>
              <a:rPr lang="es-ES" sz="1300" dirty="0"/>
              <a:t>: Alberto Fernández Merchán</a:t>
            </a:r>
          </a:p>
          <a:p>
            <a:r>
              <a:rPr lang="es-ES" sz="1300" b="1" dirty="0"/>
              <a:t>Profesor</a:t>
            </a:r>
            <a:r>
              <a:rPr lang="es-ES" sz="1300" dirty="0"/>
              <a:t>: Diego Marín Santos</a:t>
            </a:r>
          </a:p>
        </p:txBody>
      </p:sp>
      <p:cxnSp>
        <p:nvCxnSpPr>
          <p:cNvPr id="14" name="Straight Connector 13">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Imagen 6" descr="Texto, Logotipo&#10;&#10;Descripción generada automáticamente">
            <a:extLst>
              <a:ext uri="{FF2B5EF4-FFF2-40B4-BE49-F238E27FC236}">
                <a16:creationId xmlns:a16="http://schemas.microsoft.com/office/drawing/2014/main" id="{6F0FC1AA-1EA4-3616-5F61-3C52CAD25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601" y="4953122"/>
            <a:ext cx="1236369" cy="1236369"/>
          </a:xfrm>
          <a:prstGeom prst="rect">
            <a:avLst/>
          </a:prstGeom>
        </p:spPr>
      </p:pic>
      <p:pic>
        <p:nvPicPr>
          <p:cNvPr id="11" name="Imagen 10" descr="Imagen que contiene Logotipo&#10;&#10;Descripción generada automáticamente">
            <a:extLst>
              <a:ext uri="{FF2B5EF4-FFF2-40B4-BE49-F238E27FC236}">
                <a16:creationId xmlns:a16="http://schemas.microsoft.com/office/drawing/2014/main" id="{9B6F8465-B377-F149-8E92-1895AD029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308" y="4699611"/>
            <a:ext cx="1743389" cy="1743389"/>
          </a:xfrm>
          <a:prstGeom prst="rect">
            <a:avLst/>
          </a:prstGeom>
        </p:spPr>
      </p:pic>
    </p:spTree>
    <p:extLst>
      <p:ext uri="{BB962C8B-B14F-4D97-AF65-F5344CB8AC3E}">
        <p14:creationId xmlns:p14="http://schemas.microsoft.com/office/powerpoint/2010/main" val="178132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F81116D6-7910-B8C8-C14D-2EE42A199F3D}"/>
              </a:ext>
            </a:extLst>
          </p:cNvPr>
          <p:cNvSpPr>
            <a:spLocks noGrp="1"/>
          </p:cNvSpPr>
          <p:nvPr>
            <p:ph type="title"/>
          </p:nvPr>
        </p:nvSpPr>
        <p:spPr>
          <a:xfrm>
            <a:off x="166255" y="756186"/>
            <a:ext cx="11859490" cy="583087"/>
          </a:xfrm>
        </p:spPr>
        <p:txBody>
          <a:bodyPr vert="horz" lIns="91440" tIns="45720" rIns="91440" bIns="45720" rtlCol="0" anchor="ctr">
            <a:noAutofit/>
          </a:bodyPr>
          <a:lstStyle/>
          <a:p>
            <a:r>
              <a:rPr lang="es-ES" sz="3600" b="1" dirty="0"/>
              <a:t>Segmentación de Caracteres: Suavizado</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10</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3" name="CuadroTexto 2">
            <a:extLst>
              <a:ext uri="{FF2B5EF4-FFF2-40B4-BE49-F238E27FC236}">
                <a16:creationId xmlns:a16="http://schemas.microsoft.com/office/drawing/2014/main" id="{869602F3-576E-F71E-2054-7780B1AB5505}"/>
              </a:ext>
            </a:extLst>
          </p:cNvPr>
          <p:cNvSpPr txBox="1"/>
          <p:nvPr/>
        </p:nvSpPr>
        <p:spPr>
          <a:xfrm>
            <a:off x="692725" y="1746754"/>
            <a:ext cx="7084291" cy="369332"/>
          </a:xfrm>
          <a:prstGeom prst="rect">
            <a:avLst/>
          </a:prstGeom>
          <a:solidFill>
            <a:schemeClr val="accent1">
              <a:lumMod val="40000"/>
              <a:lumOff val="60000"/>
              <a:alpha val="50000"/>
            </a:schemeClr>
          </a:solidFill>
        </p:spPr>
        <p:txBody>
          <a:bodyPr wrap="square" rtlCol="0">
            <a:spAutoFit/>
          </a:bodyPr>
          <a:lstStyle/>
          <a:p>
            <a:pPr algn="ctr"/>
            <a:r>
              <a:rPr lang="es-ES" dirty="0"/>
              <a:t>Componente roja de la imagen</a:t>
            </a:r>
            <a:endParaRPr lang="es-ES" b="1" dirty="0"/>
          </a:p>
        </p:txBody>
      </p:sp>
      <p:sp>
        <p:nvSpPr>
          <p:cNvPr id="11" name="CuadroTexto 10">
            <a:extLst>
              <a:ext uri="{FF2B5EF4-FFF2-40B4-BE49-F238E27FC236}">
                <a16:creationId xmlns:a16="http://schemas.microsoft.com/office/drawing/2014/main" id="{64AD0752-FDBA-9BE0-FA3A-C5F41743384A}"/>
              </a:ext>
            </a:extLst>
          </p:cNvPr>
          <p:cNvSpPr txBox="1"/>
          <p:nvPr/>
        </p:nvSpPr>
        <p:spPr>
          <a:xfrm>
            <a:off x="607872" y="4304886"/>
            <a:ext cx="7169144" cy="369332"/>
          </a:xfrm>
          <a:prstGeom prst="rect">
            <a:avLst/>
          </a:prstGeom>
          <a:solidFill>
            <a:schemeClr val="accent1">
              <a:lumMod val="40000"/>
              <a:lumOff val="60000"/>
              <a:alpha val="50000"/>
            </a:schemeClr>
          </a:solidFill>
        </p:spPr>
        <p:txBody>
          <a:bodyPr wrap="square" rtlCol="0">
            <a:spAutoFit/>
          </a:bodyPr>
          <a:lstStyle/>
          <a:p>
            <a:pPr algn="ctr"/>
            <a:r>
              <a:rPr lang="es-ES" dirty="0"/>
              <a:t>Filtro Gaussiano: W = 11 y </a:t>
            </a:r>
            <a:r>
              <a:rPr lang="es-ES" dirty="0">
                <a:latin typeface="Grotesque" panose="020B0504020202020204" pitchFamily="34" charset="0"/>
              </a:rPr>
              <a:t> </a:t>
            </a:r>
            <a:r>
              <a:rPr lang="el-GR" dirty="0">
                <a:latin typeface="Grotesque" panose="020B0504020202020204" pitchFamily="34" charset="0"/>
                <a:cs typeface="Hind Colombo SemiBold" panose="020B0604020202020204" pitchFamily="2" charset="0"/>
              </a:rPr>
              <a:t>σ</a:t>
            </a:r>
            <a:r>
              <a:rPr lang="es-ES" dirty="0">
                <a:latin typeface="Grotesque" panose="020B0504020202020204" pitchFamily="34" charset="0"/>
                <a:cs typeface="Hind Colombo SemiBold" panose="02000000000000000000" pitchFamily="2" charset="0"/>
              </a:rPr>
              <a:t> = 2 </a:t>
            </a:r>
            <a:endParaRPr lang="es-ES" dirty="0"/>
          </a:p>
        </p:txBody>
      </p:sp>
      <p:pic>
        <p:nvPicPr>
          <p:cNvPr id="13" name="Imagen 12">
            <a:extLst>
              <a:ext uri="{FF2B5EF4-FFF2-40B4-BE49-F238E27FC236}">
                <a16:creationId xmlns:a16="http://schemas.microsoft.com/office/drawing/2014/main" id="{61E1ECCC-035B-9E8F-1C06-D7F24DFE533B}"/>
              </a:ext>
            </a:extLst>
          </p:cNvPr>
          <p:cNvPicPr>
            <a:picLocks noChangeAspect="1"/>
          </p:cNvPicPr>
          <p:nvPr/>
        </p:nvPicPr>
        <p:blipFill>
          <a:blip r:embed="rId5"/>
          <a:stretch>
            <a:fillRect/>
          </a:stretch>
        </p:blipFill>
        <p:spPr>
          <a:xfrm>
            <a:off x="692724" y="2200991"/>
            <a:ext cx="7084292" cy="1293695"/>
          </a:xfrm>
          <a:prstGeom prst="rect">
            <a:avLst/>
          </a:prstGeom>
        </p:spPr>
      </p:pic>
      <p:pic>
        <p:nvPicPr>
          <p:cNvPr id="16" name="Imagen 15">
            <a:extLst>
              <a:ext uri="{FF2B5EF4-FFF2-40B4-BE49-F238E27FC236}">
                <a16:creationId xmlns:a16="http://schemas.microsoft.com/office/drawing/2014/main" id="{F4901BC8-9BC3-545C-FC5F-0C401A746ED9}"/>
              </a:ext>
            </a:extLst>
          </p:cNvPr>
          <p:cNvPicPr>
            <a:picLocks noChangeAspect="1"/>
          </p:cNvPicPr>
          <p:nvPr/>
        </p:nvPicPr>
        <p:blipFill>
          <a:blip r:embed="rId6"/>
          <a:stretch>
            <a:fillRect/>
          </a:stretch>
        </p:blipFill>
        <p:spPr>
          <a:xfrm>
            <a:off x="607872" y="4794605"/>
            <a:ext cx="7048733" cy="1293695"/>
          </a:xfrm>
          <a:prstGeom prst="rect">
            <a:avLst/>
          </a:prstGeom>
        </p:spPr>
      </p:pic>
    </p:spTree>
    <p:extLst>
      <p:ext uri="{BB962C8B-B14F-4D97-AF65-F5344CB8AC3E}">
        <p14:creationId xmlns:p14="http://schemas.microsoft.com/office/powerpoint/2010/main" val="217221206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F81116D6-7910-B8C8-C14D-2EE42A199F3D}"/>
              </a:ext>
            </a:extLst>
          </p:cNvPr>
          <p:cNvSpPr>
            <a:spLocks noGrp="1"/>
          </p:cNvSpPr>
          <p:nvPr>
            <p:ph type="title"/>
          </p:nvPr>
        </p:nvSpPr>
        <p:spPr>
          <a:xfrm>
            <a:off x="166255" y="756186"/>
            <a:ext cx="11859490" cy="583087"/>
          </a:xfrm>
        </p:spPr>
        <p:txBody>
          <a:bodyPr vert="horz" lIns="91440" tIns="45720" rIns="91440" bIns="45720" rtlCol="0" anchor="ctr">
            <a:noAutofit/>
          </a:bodyPr>
          <a:lstStyle/>
          <a:p>
            <a:r>
              <a:rPr lang="es-ES" sz="3600" b="1" dirty="0"/>
              <a:t>Segmentación de Caracteres: </a:t>
            </a:r>
            <a:r>
              <a:rPr lang="es-ES" sz="3600" b="1" dirty="0" err="1"/>
              <a:t>Binarización</a:t>
            </a:r>
            <a:r>
              <a:rPr lang="es-ES" sz="3600" b="1" dirty="0"/>
              <a:t> mediante umbral</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11</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pic>
        <p:nvPicPr>
          <p:cNvPr id="7" name="Imagen 6">
            <a:extLst>
              <a:ext uri="{FF2B5EF4-FFF2-40B4-BE49-F238E27FC236}">
                <a16:creationId xmlns:a16="http://schemas.microsoft.com/office/drawing/2014/main" id="{6244C659-937F-4D8A-A66C-3EA8E16EB6DB}"/>
              </a:ext>
            </a:extLst>
          </p:cNvPr>
          <p:cNvPicPr>
            <a:picLocks noChangeAspect="1"/>
          </p:cNvPicPr>
          <p:nvPr/>
        </p:nvPicPr>
        <p:blipFill>
          <a:blip r:embed="rId5"/>
          <a:stretch>
            <a:fillRect/>
          </a:stretch>
        </p:blipFill>
        <p:spPr>
          <a:xfrm>
            <a:off x="899246" y="1662752"/>
            <a:ext cx="10086975" cy="1847850"/>
          </a:xfrm>
          <a:prstGeom prst="rect">
            <a:avLst/>
          </a:prstGeom>
          <a:ln>
            <a:solidFill>
              <a:srgbClr val="A80C30"/>
            </a:solidFill>
          </a:ln>
        </p:spPr>
      </p:pic>
      <p:sp>
        <p:nvSpPr>
          <p:cNvPr id="8" name="CuadroTexto 7">
            <a:extLst>
              <a:ext uri="{FF2B5EF4-FFF2-40B4-BE49-F238E27FC236}">
                <a16:creationId xmlns:a16="http://schemas.microsoft.com/office/drawing/2014/main" id="{DC799197-DA81-1E60-0350-0893061C4E24}"/>
              </a:ext>
            </a:extLst>
          </p:cNvPr>
          <p:cNvSpPr txBox="1"/>
          <p:nvPr/>
        </p:nvSpPr>
        <p:spPr>
          <a:xfrm>
            <a:off x="899245" y="4245783"/>
            <a:ext cx="10086975" cy="646331"/>
          </a:xfrm>
          <a:prstGeom prst="rect">
            <a:avLst/>
          </a:prstGeom>
          <a:solidFill>
            <a:schemeClr val="accent1">
              <a:lumMod val="40000"/>
              <a:lumOff val="60000"/>
              <a:alpha val="50000"/>
            </a:schemeClr>
          </a:solidFill>
        </p:spPr>
        <p:txBody>
          <a:bodyPr wrap="square" rtlCol="0">
            <a:spAutoFit/>
          </a:bodyPr>
          <a:lstStyle/>
          <a:p>
            <a:pPr algn="ctr"/>
            <a:r>
              <a:rPr lang="es-ES" dirty="0"/>
              <a:t>Debido a los defectos de iluminación de algunas imágenes, no podemos realizar una </a:t>
            </a:r>
            <a:r>
              <a:rPr lang="es-ES" b="1" dirty="0" err="1"/>
              <a:t>umbralización</a:t>
            </a:r>
            <a:r>
              <a:rPr lang="es-ES" b="1" dirty="0"/>
              <a:t> global. </a:t>
            </a:r>
            <a:r>
              <a:rPr lang="es-ES" dirty="0"/>
              <a:t>Debemos corregir los defectos de iluminación primero.</a:t>
            </a:r>
            <a:endParaRPr lang="es-ES" b="1" dirty="0"/>
          </a:p>
        </p:txBody>
      </p:sp>
    </p:spTree>
    <p:extLst>
      <p:ext uri="{BB962C8B-B14F-4D97-AF65-F5344CB8AC3E}">
        <p14:creationId xmlns:p14="http://schemas.microsoft.com/office/powerpoint/2010/main" val="302846263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F81116D6-7910-B8C8-C14D-2EE42A199F3D}"/>
              </a:ext>
            </a:extLst>
          </p:cNvPr>
          <p:cNvSpPr>
            <a:spLocks noGrp="1"/>
          </p:cNvSpPr>
          <p:nvPr>
            <p:ph type="title"/>
          </p:nvPr>
        </p:nvSpPr>
        <p:spPr>
          <a:xfrm>
            <a:off x="166255" y="756186"/>
            <a:ext cx="11859490" cy="583087"/>
          </a:xfrm>
        </p:spPr>
        <p:txBody>
          <a:bodyPr vert="horz" lIns="91440" tIns="45720" rIns="91440" bIns="45720" rtlCol="0" anchor="ctr">
            <a:noAutofit/>
          </a:bodyPr>
          <a:lstStyle/>
          <a:p>
            <a:r>
              <a:rPr lang="es-ES" sz="3600" b="1" dirty="0"/>
              <a:t>Segmentación de Caracteres: Corrección de Iluminación</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12</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19" name="CuadroTexto 18">
            <a:extLst>
              <a:ext uri="{FF2B5EF4-FFF2-40B4-BE49-F238E27FC236}">
                <a16:creationId xmlns:a16="http://schemas.microsoft.com/office/drawing/2014/main" id="{624685F5-DD08-8164-3744-1A26E3F55453}"/>
              </a:ext>
            </a:extLst>
          </p:cNvPr>
          <p:cNvSpPr txBox="1"/>
          <p:nvPr/>
        </p:nvSpPr>
        <p:spPr>
          <a:xfrm>
            <a:off x="166256" y="1465513"/>
            <a:ext cx="5620328" cy="369332"/>
          </a:xfrm>
          <a:prstGeom prst="rect">
            <a:avLst/>
          </a:prstGeom>
          <a:solidFill>
            <a:schemeClr val="accent1">
              <a:lumMod val="40000"/>
              <a:lumOff val="60000"/>
              <a:alpha val="50000"/>
            </a:schemeClr>
          </a:solidFill>
        </p:spPr>
        <p:txBody>
          <a:bodyPr wrap="square" rtlCol="0">
            <a:spAutoFit/>
          </a:bodyPr>
          <a:lstStyle/>
          <a:p>
            <a:pPr algn="ctr"/>
            <a:r>
              <a:rPr lang="es-ES" dirty="0"/>
              <a:t>Imagen Suavizada con filtro gaussiano</a:t>
            </a:r>
            <a:endParaRPr lang="es-ES" b="1" dirty="0"/>
          </a:p>
        </p:txBody>
      </p:sp>
      <p:sp>
        <p:nvSpPr>
          <p:cNvPr id="20" name="CuadroTexto 19">
            <a:extLst>
              <a:ext uri="{FF2B5EF4-FFF2-40B4-BE49-F238E27FC236}">
                <a16:creationId xmlns:a16="http://schemas.microsoft.com/office/drawing/2014/main" id="{22B9C952-CD25-1220-5103-99912E103ABA}"/>
              </a:ext>
            </a:extLst>
          </p:cNvPr>
          <p:cNvSpPr txBox="1"/>
          <p:nvPr/>
        </p:nvSpPr>
        <p:spPr>
          <a:xfrm>
            <a:off x="6446981" y="1463458"/>
            <a:ext cx="5620328" cy="369332"/>
          </a:xfrm>
          <a:prstGeom prst="rect">
            <a:avLst/>
          </a:prstGeom>
          <a:solidFill>
            <a:schemeClr val="accent1">
              <a:lumMod val="40000"/>
              <a:lumOff val="60000"/>
              <a:alpha val="50000"/>
            </a:schemeClr>
          </a:solidFill>
        </p:spPr>
        <p:txBody>
          <a:bodyPr wrap="square" rtlCol="0">
            <a:spAutoFit/>
          </a:bodyPr>
          <a:lstStyle/>
          <a:p>
            <a:pPr algn="ctr"/>
            <a:r>
              <a:rPr lang="es-ES" dirty="0"/>
              <a:t>Fondo de la imagen</a:t>
            </a:r>
            <a:endParaRPr lang="es-ES" b="1" dirty="0"/>
          </a:p>
        </p:txBody>
      </p:sp>
      <p:sp>
        <p:nvSpPr>
          <p:cNvPr id="21" name="CuadroTexto 20">
            <a:extLst>
              <a:ext uri="{FF2B5EF4-FFF2-40B4-BE49-F238E27FC236}">
                <a16:creationId xmlns:a16="http://schemas.microsoft.com/office/drawing/2014/main" id="{02A8AF35-6633-DC79-9DF3-EAEC7EBC462B}"/>
              </a:ext>
            </a:extLst>
          </p:cNvPr>
          <p:cNvSpPr txBox="1"/>
          <p:nvPr/>
        </p:nvSpPr>
        <p:spPr>
          <a:xfrm>
            <a:off x="3265054" y="2992327"/>
            <a:ext cx="5620328" cy="369332"/>
          </a:xfrm>
          <a:prstGeom prst="rect">
            <a:avLst/>
          </a:prstGeom>
          <a:solidFill>
            <a:schemeClr val="accent1">
              <a:lumMod val="40000"/>
              <a:lumOff val="60000"/>
              <a:alpha val="50000"/>
            </a:schemeClr>
          </a:solidFill>
        </p:spPr>
        <p:txBody>
          <a:bodyPr wrap="square" rtlCol="0">
            <a:spAutoFit/>
          </a:bodyPr>
          <a:lstStyle/>
          <a:p>
            <a:pPr algn="ctr"/>
            <a:r>
              <a:rPr lang="es-ES" dirty="0"/>
              <a:t>Diferencia entre la imagen y su fondo</a:t>
            </a:r>
            <a:endParaRPr lang="es-ES" b="1" dirty="0"/>
          </a:p>
        </p:txBody>
      </p:sp>
      <p:sp>
        <p:nvSpPr>
          <p:cNvPr id="22" name="CuadroTexto 21">
            <a:extLst>
              <a:ext uri="{FF2B5EF4-FFF2-40B4-BE49-F238E27FC236}">
                <a16:creationId xmlns:a16="http://schemas.microsoft.com/office/drawing/2014/main" id="{9588D408-5005-0D6E-508B-1DB5D79F7D06}"/>
              </a:ext>
            </a:extLst>
          </p:cNvPr>
          <p:cNvSpPr txBox="1"/>
          <p:nvPr/>
        </p:nvSpPr>
        <p:spPr>
          <a:xfrm>
            <a:off x="3285836" y="4584979"/>
            <a:ext cx="5620328" cy="369332"/>
          </a:xfrm>
          <a:prstGeom prst="rect">
            <a:avLst/>
          </a:prstGeom>
          <a:solidFill>
            <a:schemeClr val="accent1">
              <a:lumMod val="40000"/>
              <a:lumOff val="60000"/>
              <a:alpha val="50000"/>
            </a:schemeClr>
          </a:solidFill>
        </p:spPr>
        <p:txBody>
          <a:bodyPr wrap="square" rtlCol="0">
            <a:spAutoFit/>
          </a:bodyPr>
          <a:lstStyle/>
          <a:p>
            <a:pPr algn="ctr"/>
            <a:r>
              <a:rPr lang="es-ES" dirty="0" err="1"/>
              <a:t>Binarización</a:t>
            </a:r>
            <a:r>
              <a:rPr lang="es-ES" dirty="0"/>
              <a:t> utilizando </a:t>
            </a:r>
            <a:r>
              <a:rPr lang="es-ES" dirty="0" err="1"/>
              <a:t>Otsu</a:t>
            </a:r>
            <a:endParaRPr lang="es-ES" b="1" dirty="0"/>
          </a:p>
        </p:txBody>
      </p:sp>
      <p:pic>
        <p:nvPicPr>
          <p:cNvPr id="24" name="Imagen 23">
            <a:extLst>
              <a:ext uri="{FF2B5EF4-FFF2-40B4-BE49-F238E27FC236}">
                <a16:creationId xmlns:a16="http://schemas.microsoft.com/office/drawing/2014/main" id="{2392BAC9-4743-6934-F4F6-55AD8FB1AB03}"/>
              </a:ext>
            </a:extLst>
          </p:cNvPr>
          <p:cNvPicPr>
            <a:picLocks noChangeAspect="1"/>
          </p:cNvPicPr>
          <p:nvPr/>
        </p:nvPicPr>
        <p:blipFill>
          <a:blip r:embed="rId5"/>
          <a:stretch>
            <a:fillRect/>
          </a:stretch>
        </p:blipFill>
        <p:spPr>
          <a:xfrm>
            <a:off x="6443955" y="1873299"/>
            <a:ext cx="5623354" cy="1031532"/>
          </a:xfrm>
          <a:prstGeom prst="rect">
            <a:avLst/>
          </a:prstGeom>
        </p:spPr>
      </p:pic>
      <p:pic>
        <p:nvPicPr>
          <p:cNvPr id="25" name="Imagen 24">
            <a:extLst>
              <a:ext uri="{FF2B5EF4-FFF2-40B4-BE49-F238E27FC236}">
                <a16:creationId xmlns:a16="http://schemas.microsoft.com/office/drawing/2014/main" id="{3630E667-113A-51E6-5302-DF5F77B061AE}"/>
              </a:ext>
            </a:extLst>
          </p:cNvPr>
          <p:cNvPicPr>
            <a:picLocks noChangeAspect="1"/>
          </p:cNvPicPr>
          <p:nvPr/>
        </p:nvPicPr>
        <p:blipFill>
          <a:blip r:embed="rId6"/>
          <a:stretch>
            <a:fillRect/>
          </a:stretch>
        </p:blipFill>
        <p:spPr>
          <a:xfrm>
            <a:off x="166255" y="1905958"/>
            <a:ext cx="5620329" cy="1031532"/>
          </a:xfrm>
          <a:prstGeom prst="rect">
            <a:avLst/>
          </a:prstGeom>
        </p:spPr>
      </p:pic>
      <p:pic>
        <p:nvPicPr>
          <p:cNvPr id="27" name="Imagen 26">
            <a:extLst>
              <a:ext uri="{FF2B5EF4-FFF2-40B4-BE49-F238E27FC236}">
                <a16:creationId xmlns:a16="http://schemas.microsoft.com/office/drawing/2014/main" id="{D69EB582-185F-4404-E0A5-713CA8C20BF6}"/>
              </a:ext>
            </a:extLst>
          </p:cNvPr>
          <p:cNvPicPr>
            <a:picLocks noChangeAspect="1"/>
          </p:cNvPicPr>
          <p:nvPr/>
        </p:nvPicPr>
        <p:blipFill>
          <a:blip r:embed="rId7"/>
          <a:stretch>
            <a:fillRect/>
          </a:stretch>
        </p:blipFill>
        <p:spPr>
          <a:xfrm>
            <a:off x="3387147" y="3416502"/>
            <a:ext cx="5417705" cy="988105"/>
          </a:xfrm>
          <a:prstGeom prst="rect">
            <a:avLst/>
          </a:prstGeom>
        </p:spPr>
      </p:pic>
      <p:pic>
        <p:nvPicPr>
          <p:cNvPr id="29" name="Imagen 28">
            <a:extLst>
              <a:ext uri="{FF2B5EF4-FFF2-40B4-BE49-F238E27FC236}">
                <a16:creationId xmlns:a16="http://schemas.microsoft.com/office/drawing/2014/main" id="{04115EEC-9058-B4BE-1D53-8EFFEB96349E}"/>
              </a:ext>
            </a:extLst>
          </p:cNvPr>
          <p:cNvPicPr>
            <a:picLocks noChangeAspect="1"/>
          </p:cNvPicPr>
          <p:nvPr/>
        </p:nvPicPr>
        <p:blipFill>
          <a:blip r:embed="rId8"/>
          <a:stretch>
            <a:fillRect/>
          </a:stretch>
        </p:blipFill>
        <p:spPr>
          <a:xfrm>
            <a:off x="3417093" y="5103680"/>
            <a:ext cx="5357812" cy="981075"/>
          </a:xfrm>
          <a:prstGeom prst="rect">
            <a:avLst/>
          </a:prstGeom>
        </p:spPr>
      </p:pic>
    </p:spTree>
    <p:extLst>
      <p:ext uri="{BB962C8B-B14F-4D97-AF65-F5344CB8AC3E}">
        <p14:creationId xmlns:p14="http://schemas.microsoft.com/office/powerpoint/2010/main" val="75655830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F81116D6-7910-B8C8-C14D-2EE42A199F3D}"/>
              </a:ext>
            </a:extLst>
          </p:cNvPr>
          <p:cNvSpPr>
            <a:spLocks noGrp="1"/>
          </p:cNvSpPr>
          <p:nvPr>
            <p:ph type="title"/>
          </p:nvPr>
        </p:nvSpPr>
        <p:spPr>
          <a:xfrm>
            <a:off x="166255" y="756186"/>
            <a:ext cx="11859490" cy="583087"/>
          </a:xfrm>
        </p:spPr>
        <p:txBody>
          <a:bodyPr vert="horz" lIns="91440" tIns="45720" rIns="91440" bIns="45720" rtlCol="0" anchor="ctr">
            <a:noAutofit/>
          </a:bodyPr>
          <a:lstStyle/>
          <a:p>
            <a:r>
              <a:rPr lang="es-ES" sz="3600" b="1" dirty="0"/>
              <a:t>Segmentación de Caracteres: Corrección de ruido</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13</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19" name="CuadroTexto 18">
            <a:extLst>
              <a:ext uri="{FF2B5EF4-FFF2-40B4-BE49-F238E27FC236}">
                <a16:creationId xmlns:a16="http://schemas.microsoft.com/office/drawing/2014/main" id="{624685F5-DD08-8164-3744-1A26E3F55453}"/>
              </a:ext>
            </a:extLst>
          </p:cNvPr>
          <p:cNvSpPr txBox="1"/>
          <p:nvPr/>
        </p:nvSpPr>
        <p:spPr>
          <a:xfrm>
            <a:off x="475672" y="1579686"/>
            <a:ext cx="5620328" cy="369332"/>
          </a:xfrm>
          <a:prstGeom prst="rect">
            <a:avLst/>
          </a:prstGeom>
          <a:solidFill>
            <a:schemeClr val="accent1">
              <a:lumMod val="40000"/>
              <a:lumOff val="60000"/>
              <a:alpha val="50000"/>
            </a:schemeClr>
          </a:solidFill>
        </p:spPr>
        <p:txBody>
          <a:bodyPr wrap="square" rtlCol="0">
            <a:spAutoFit/>
          </a:bodyPr>
          <a:lstStyle/>
          <a:p>
            <a:pPr algn="ctr"/>
            <a:r>
              <a:rPr lang="es-ES" dirty="0"/>
              <a:t>Imagen Binaria</a:t>
            </a:r>
            <a:endParaRPr lang="es-ES" b="1" dirty="0"/>
          </a:p>
        </p:txBody>
      </p:sp>
      <p:pic>
        <p:nvPicPr>
          <p:cNvPr id="29" name="Imagen 28">
            <a:extLst>
              <a:ext uri="{FF2B5EF4-FFF2-40B4-BE49-F238E27FC236}">
                <a16:creationId xmlns:a16="http://schemas.microsoft.com/office/drawing/2014/main" id="{04115EEC-9058-B4BE-1D53-8EFFEB96349E}"/>
              </a:ext>
            </a:extLst>
          </p:cNvPr>
          <p:cNvPicPr>
            <a:picLocks noChangeAspect="1"/>
          </p:cNvPicPr>
          <p:nvPr/>
        </p:nvPicPr>
        <p:blipFill>
          <a:blip r:embed="rId5"/>
          <a:stretch>
            <a:fillRect/>
          </a:stretch>
        </p:blipFill>
        <p:spPr>
          <a:xfrm>
            <a:off x="606930" y="2003861"/>
            <a:ext cx="5357812" cy="981075"/>
          </a:xfrm>
          <a:prstGeom prst="rect">
            <a:avLst/>
          </a:prstGeom>
        </p:spPr>
      </p:pic>
      <p:pic>
        <p:nvPicPr>
          <p:cNvPr id="7" name="Imagen 6">
            <a:extLst>
              <a:ext uri="{FF2B5EF4-FFF2-40B4-BE49-F238E27FC236}">
                <a16:creationId xmlns:a16="http://schemas.microsoft.com/office/drawing/2014/main" id="{966809FE-2C69-DE7F-C5F1-E86770AE4444}"/>
              </a:ext>
            </a:extLst>
          </p:cNvPr>
          <p:cNvPicPr>
            <a:picLocks noChangeAspect="1"/>
          </p:cNvPicPr>
          <p:nvPr/>
        </p:nvPicPr>
        <p:blipFill>
          <a:blip r:embed="rId6"/>
          <a:stretch>
            <a:fillRect/>
          </a:stretch>
        </p:blipFill>
        <p:spPr>
          <a:xfrm>
            <a:off x="647729" y="3679481"/>
            <a:ext cx="5276214" cy="981075"/>
          </a:xfrm>
          <a:prstGeom prst="rect">
            <a:avLst/>
          </a:prstGeom>
        </p:spPr>
      </p:pic>
      <p:sp>
        <p:nvSpPr>
          <p:cNvPr id="8" name="CuadroTexto 7">
            <a:extLst>
              <a:ext uri="{FF2B5EF4-FFF2-40B4-BE49-F238E27FC236}">
                <a16:creationId xmlns:a16="http://schemas.microsoft.com/office/drawing/2014/main" id="{F63E32EA-5774-2E05-8747-8BC8B0F378F9}"/>
              </a:ext>
            </a:extLst>
          </p:cNvPr>
          <p:cNvSpPr txBox="1"/>
          <p:nvPr/>
        </p:nvSpPr>
        <p:spPr>
          <a:xfrm>
            <a:off x="475672" y="3216394"/>
            <a:ext cx="5620328" cy="369332"/>
          </a:xfrm>
          <a:prstGeom prst="rect">
            <a:avLst/>
          </a:prstGeom>
          <a:solidFill>
            <a:schemeClr val="accent1">
              <a:lumMod val="40000"/>
              <a:lumOff val="60000"/>
              <a:alpha val="50000"/>
            </a:schemeClr>
          </a:solidFill>
        </p:spPr>
        <p:txBody>
          <a:bodyPr wrap="square" rtlCol="0">
            <a:spAutoFit/>
          </a:bodyPr>
          <a:lstStyle/>
          <a:p>
            <a:pPr algn="ctr"/>
            <a:r>
              <a:rPr lang="es-ES" dirty="0"/>
              <a:t>Imagen Binaria tras cierre morfológico</a:t>
            </a:r>
            <a:endParaRPr lang="es-ES" b="1" dirty="0"/>
          </a:p>
        </p:txBody>
      </p:sp>
      <p:pic>
        <p:nvPicPr>
          <p:cNvPr id="11" name="Imagen 10">
            <a:extLst>
              <a:ext uri="{FF2B5EF4-FFF2-40B4-BE49-F238E27FC236}">
                <a16:creationId xmlns:a16="http://schemas.microsoft.com/office/drawing/2014/main" id="{EC4D0C25-2F75-74A6-8BA5-5BEF59289F35}"/>
              </a:ext>
            </a:extLst>
          </p:cNvPr>
          <p:cNvPicPr>
            <a:picLocks noChangeAspect="1"/>
          </p:cNvPicPr>
          <p:nvPr/>
        </p:nvPicPr>
        <p:blipFill>
          <a:blip r:embed="rId7"/>
          <a:stretch>
            <a:fillRect/>
          </a:stretch>
        </p:blipFill>
        <p:spPr>
          <a:xfrm>
            <a:off x="549560" y="5215027"/>
            <a:ext cx="5374383" cy="981076"/>
          </a:xfrm>
          <a:prstGeom prst="rect">
            <a:avLst/>
          </a:prstGeom>
        </p:spPr>
      </p:pic>
      <p:sp>
        <p:nvSpPr>
          <p:cNvPr id="12" name="CuadroTexto 11">
            <a:extLst>
              <a:ext uri="{FF2B5EF4-FFF2-40B4-BE49-F238E27FC236}">
                <a16:creationId xmlns:a16="http://schemas.microsoft.com/office/drawing/2014/main" id="{F279623D-3015-E7C9-509B-4E2BE1688514}"/>
              </a:ext>
            </a:extLst>
          </p:cNvPr>
          <p:cNvSpPr txBox="1"/>
          <p:nvPr/>
        </p:nvSpPr>
        <p:spPr>
          <a:xfrm>
            <a:off x="426587" y="4785005"/>
            <a:ext cx="5620328" cy="369332"/>
          </a:xfrm>
          <a:prstGeom prst="rect">
            <a:avLst/>
          </a:prstGeom>
          <a:solidFill>
            <a:schemeClr val="accent1">
              <a:lumMod val="40000"/>
              <a:lumOff val="60000"/>
              <a:alpha val="50000"/>
            </a:schemeClr>
          </a:solidFill>
        </p:spPr>
        <p:txBody>
          <a:bodyPr wrap="square" rtlCol="0">
            <a:spAutoFit/>
          </a:bodyPr>
          <a:lstStyle/>
          <a:p>
            <a:pPr algn="ctr"/>
            <a:r>
              <a:rPr lang="es-ES" dirty="0"/>
              <a:t>Imagen Binaria tras apertura morfológica</a:t>
            </a:r>
            <a:endParaRPr lang="es-ES" b="1" dirty="0"/>
          </a:p>
        </p:txBody>
      </p:sp>
      <p:sp>
        <p:nvSpPr>
          <p:cNvPr id="13" name="Flecha: curvada hacia la derecha 12">
            <a:extLst>
              <a:ext uri="{FF2B5EF4-FFF2-40B4-BE49-F238E27FC236}">
                <a16:creationId xmlns:a16="http://schemas.microsoft.com/office/drawing/2014/main" id="{090E9A09-3DEB-8E24-C1E1-FF2700918EAF}"/>
              </a:ext>
            </a:extLst>
          </p:cNvPr>
          <p:cNvSpPr/>
          <p:nvPr/>
        </p:nvSpPr>
        <p:spPr>
          <a:xfrm>
            <a:off x="64655" y="2780145"/>
            <a:ext cx="411017" cy="1395115"/>
          </a:xfrm>
          <a:prstGeom prst="curvedRightArrow">
            <a:avLst/>
          </a:prstGeom>
          <a:solidFill>
            <a:srgbClr val="A80C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4" name="Flecha: curvada hacia la izquierda 13">
            <a:extLst>
              <a:ext uri="{FF2B5EF4-FFF2-40B4-BE49-F238E27FC236}">
                <a16:creationId xmlns:a16="http://schemas.microsoft.com/office/drawing/2014/main" id="{ABDC0B35-2D8F-D2DA-5534-935B6DD8B8B4}"/>
              </a:ext>
            </a:extLst>
          </p:cNvPr>
          <p:cNvSpPr/>
          <p:nvPr/>
        </p:nvSpPr>
        <p:spPr>
          <a:xfrm>
            <a:off x="6145087" y="4101999"/>
            <a:ext cx="452582" cy="1735343"/>
          </a:xfrm>
          <a:prstGeom prst="curvedLeftArrow">
            <a:avLst/>
          </a:prstGeom>
          <a:solidFill>
            <a:srgbClr val="A80C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17" name="Imagen 16">
            <a:extLst>
              <a:ext uri="{FF2B5EF4-FFF2-40B4-BE49-F238E27FC236}">
                <a16:creationId xmlns:a16="http://schemas.microsoft.com/office/drawing/2014/main" id="{6D811F3E-C362-410F-3AA8-F3389720ADC0}"/>
              </a:ext>
            </a:extLst>
          </p:cNvPr>
          <p:cNvPicPr>
            <a:picLocks noChangeAspect="1"/>
          </p:cNvPicPr>
          <p:nvPr/>
        </p:nvPicPr>
        <p:blipFill>
          <a:blip r:embed="rId8"/>
          <a:stretch>
            <a:fillRect/>
          </a:stretch>
        </p:blipFill>
        <p:spPr>
          <a:xfrm>
            <a:off x="7620000" y="2010400"/>
            <a:ext cx="1302182" cy="491616"/>
          </a:xfrm>
          <a:prstGeom prst="rect">
            <a:avLst/>
          </a:prstGeom>
        </p:spPr>
      </p:pic>
      <p:sp>
        <p:nvSpPr>
          <p:cNvPr id="18" name="Elipse 17">
            <a:extLst>
              <a:ext uri="{FF2B5EF4-FFF2-40B4-BE49-F238E27FC236}">
                <a16:creationId xmlns:a16="http://schemas.microsoft.com/office/drawing/2014/main" id="{D5EF38D6-9659-5B05-8B78-2FECBA15E5D6}"/>
              </a:ext>
            </a:extLst>
          </p:cNvPr>
          <p:cNvSpPr/>
          <p:nvPr/>
        </p:nvSpPr>
        <p:spPr>
          <a:xfrm>
            <a:off x="1413164" y="2015935"/>
            <a:ext cx="369332" cy="369332"/>
          </a:xfrm>
          <a:prstGeom prst="ellipse">
            <a:avLst/>
          </a:prstGeom>
          <a:noFill/>
          <a:ln w="57150">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Conector recto de flecha 25">
            <a:extLst>
              <a:ext uri="{FF2B5EF4-FFF2-40B4-BE49-F238E27FC236}">
                <a16:creationId xmlns:a16="http://schemas.microsoft.com/office/drawing/2014/main" id="{C2ABAAC8-9121-8CC2-E139-34BB155FE3EC}"/>
              </a:ext>
            </a:extLst>
          </p:cNvPr>
          <p:cNvCxnSpPr>
            <a:cxnSpLocks/>
            <a:stCxn id="18" idx="6"/>
            <a:endCxn id="17" idx="1"/>
          </p:cNvCxnSpPr>
          <p:nvPr/>
        </p:nvCxnSpPr>
        <p:spPr>
          <a:xfrm>
            <a:off x="1782496" y="2200601"/>
            <a:ext cx="5837504" cy="55607"/>
          </a:xfrm>
          <a:prstGeom prst="straightConnector1">
            <a:avLst/>
          </a:prstGeom>
          <a:ln>
            <a:solidFill>
              <a:srgbClr val="A80C30"/>
            </a:solidFill>
            <a:tailEnd type="triangle"/>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EFFD1C96-8302-434A-1061-A21F62EB99B3}"/>
              </a:ext>
            </a:extLst>
          </p:cNvPr>
          <p:cNvPicPr>
            <a:picLocks noChangeAspect="1"/>
          </p:cNvPicPr>
          <p:nvPr/>
        </p:nvPicPr>
        <p:blipFill>
          <a:blip r:embed="rId9"/>
          <a:stretch>
            <a:fillRect/>
          </a:stretch>
        </p:blipFill>
        <p:spPr>
          <a:xfrm>
            <a:off x="7620000" y="3705357"/>
            <a:ext cx="1302182" cy="515664"/>
          </a:xfrm>
          <a:prstGeom prst="rect">
            <a:avLst/>
          </a:prstGeom>
        </p:spPr>
      </p:pic>
      <p:sp>
        <p:nvSpPr>
          <p:cNvPr id="34" name="Elipse 33">
            <a:extLst>
              <a:ext uri="{FF2B5EF4-FFF2-40B4-BE49-F238E27FC236}">
                <a16:creationId xmlns:a16="http://schemas.microsoft.com/office/drawing/2014/main" id="{48612B4C-6D6F-F6F2-C4E5-260E7AAEE3BC}"/>
              </a:ext>
            </a:extLst>
          </p:cNvPr>
          <p:cNvSpPr/>
          <p:nvPr/>
        </p:nvSpPr>
        <p:spPr>
          <a:xfrm>
            <a:off x="1413164" y="3710175"/>
            <a:ext cx="369332" cy="369332"/>
          </a:xfrm>
          <a:prstGeom prst="ellipse">
            <a:avLst/>
          </a:prstGeom>
          <a:noFill/>
          <a:ln w="57150">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5" name="Conector recto de flecha 34">
            <a:extLst>
              <a:ext uri="{FF2B5EF4-FFF2-40B4-BE49-F238E27FC236}">
                <a16:creationId xmlns:a16="http://schemas.microsoft.com/office/drawing/2014/main" id="{39F99BFA-D772-8331-BDFB-BBC84D383C7D}"/>
              </a:ext>
            </a:extLst>
          </p:cNvPr>
          <p:cNvCxnSpPr>
            <a:cxnSpLocks/>
            <a:stCxn id="34" idx="6"/>
            <a:endCxn id="33" idx="1"/>
          </p:cNvCxnSpPr>
          <p:nvPr/>
        </p:nvCxnSpPr>
        <p:spPr>
          <a:xfrm>
            <a:off x="1782496" y="3894841"/>
            <a:ext cx="5837504" cy="68348"/>
          </a:xfrm>
          <a:prstGeom prst="straightConnector1">
            <a:avLst/>
          </a:prstGeom>
          <a:ln>
            <a:solidFill>
              <a:srgbClr val="A80C30"/>
            </a:solidFill>
            <a:tailEnd type="triangle"/>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C0A06C73-1518-BCC6-76AE-3D3660673B64}"/>
              </a:ext>
            </a:extLst>
          </p:cNvPr>
          <p:cNvPicPr>
            <a:picLocks noChangeAspect="1"/>
          </p:cNvPicPr>
          <p:nvPr/>
        </p:nvPicPr>
        <p:blipFill>
          <a:blip r:embed="rId10"/>
          <a:stretch>
            <a:fillRect/>
          </a:stretch>
        </p:blipFill>
        <p:spPr>
          <a:xfrm>
            <a:off x="9109126" y="2207200"/>
            <a:ext cx="1302182" cy="861006"/>
          </a:xfrm>
          <a:prstGeom prst="rect">
            <a:avLst/>
          </a:prstGeom>
        </p:spPr>
      </p:pic>
      <p:sp>
        <p:nvSpPr>
          <p:cNvPr id="39" name="Elipse 38">
            <a:extLst>
              <a:ext uri="{FF2B5EF4-FFF2-40B4-BE49-F238E27FC236}">
                <a16:creationId xmlns:a16="http://schemas.microsoft.com/office/drawing/2014/main" id="{5168D28D-B096-9745-A586-D5EB795E6BD7}"/>
              </a:ext>
            </a:extLst>
          </p:cNvPr>
          <p:cNvSpPr/>
          <p:nvPr/>
        </p:nvSpPr>
        <p:spPr>
          <a:xfrm>
            <a:off x="1952526" y="2269229"/>
            <a:ext cx="369332" cy="369332"/>
          </a:xfrm>
          <a:prstGeom prst="ellipse">
            <a:avLst/>
          </a:prstGeom>
          <a:noFill/>
          <a:ln w="57150">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0" name="Conector recto de flecha 39">
            <a:extLst>
              <a:ext uri="{FF2B5EF4-FFF2-40B4-BE49-F238E27FC236}">
                <a16:creationId xmlns:a16="http://schemas.microsoft.com/office/drawing/2014/main" id="{09E70C9E-C458-6521-26AA-017429C7A457}"/>
              </a:ext>
            </a:extLst>
          </p:cNvPr>
          <p:cNvCxnSpPr>
            <a:cxnSpLocks/>
            <a:stCxn id="39" idx="6"/>
            <a:endCxn id="38" idx="1"/>
          </p:cNvCxnSpPr>
          <p:nvPr/>
        </p:nvCxnSpPr>
        <p:spPr>
          <a:xfrm>
            <a:off x="2321858" y="2453895"/>
            <a:ext cx="6787268" cy="183808"/>
          </a:xfrm>
          <a:prstGeom prst="straightConnector1">
            <a:avLst/>
          </a:prstGeom>
          <a:ln>
            <a:solidFill>
              <a:srgbClr val="A80C30"/>
            </a:solidFill>
            <a:tailEnd type="triangle"/>
          </a:ln>
        </p:spPr>
        <p:style>
          <a:lnRef idx="1">
            <a:schemeClr val="accent1"/>
          </a:lnRef>
          <a:fillRef idx="0">
            <a:schemeClr val="accent1"/>
          </a:fillRef>
          <a:effectRef idx="0">
            <a:schemeClr val="accent1"/>
          </a:effectRef>
          <a:fontRef idx="minor">
            <a:schemeClr val="tx1"/>
          </a:fontRef>
        </p:style>
      </p:cxnSp>
      <p:sp>
        <p:nvSpPr>
          <p:cNvPr id="44" name="Elipse 43">
            <a:extLst>
              <a:ext uri="{FF2B5EF4-FFF2-40B4-BE49-F238E27FC236}">
                <a16:creationId xmlns:a16="http://schemas.microsoft.com/office/drawing/2014/main" id="{E186E517-C685-004E-F00C-C735691AAC52}"/>
              </a:ext>
            </a:extLst>
          </p:cNvPr>
          <p:cNvSpPr/>
          <p:nvPr/>
        </p:nvSpPr>
        <p:spPr>
          <a:xfrm>
            <a:off x="1909875" y="5498355"/>
            <a:ext cx="369332" cy="369332"/>
          </a:xfrm>
          <a:prstGeom prst="ellipse">
            <a:avLst/>
          </a:prstGeom>
          <a:noFill/>
          <a:ln w="57150">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 name="Conector recto de flecha 44">
            <a:extLst>
              <a:ext uri="{FF2B5EF4-FFF2-40B4-BE49-F238E27FC236}">
                <a16:creationId xmlns:a16="http://schemas.microsoft.com/office/drawing/2014/main" id="{8C0F5271-DB15-B9D7-5058-135D7C6CB9C0}"/>
              </a:ext>
            </a:extLst>
          </p:cNvPr>
          <p:cNvCxnSpPr>
            <a:cxnSpLocks/>
            <a:stCxn id="44" idx="6"/>
            <a:endCxn id="47" idx="1"/>
          </p:cNvCxnSpPr>
          <p:nvPr/>
        </p:nvCxnSpPr>
        <p:spPr>
          <a:xfrm flipV="1">
            <a:off x="2279207" y="5658146"/>
            <a:ext cx="6829919" cy="24875"/>
          </a:xfrm>
          <a:prstGeom prst="straightConnector1">
            <a:avLst/>
          </a:prstGeom>
          <a:ln>
            <a:solidFill>
              <a:srgbClr val="A80C30"/>
            </a:solidFill>
            <a:tailEnd type="triangle"/>
          </a:ln>
        </p:spPr>
        <p:style>
          <a:lnRef idx="1">
            <a:schemeClr val="accent1"/>
          </a:lnRef>
          <a:fillRef idx="0">
            <a:schemeClr val="accent1"/>
          </a:fillRef>
          <a:effectRef idx="0">
            <a:schemeClr val="accent1"/>
          </a:effectRef>
          <a:fontRef idx="minor">
            <a:schemeClr val="tx1"/>
          </a:fontRef>
        </p:style>
      </p:cxnSp>
      <p:pic>
        <p:nvPicPr>
          <p:cNvPr id="47" name="Imagen 46">
            <a:extLst>
              <a:ext uri="{FF2B5EF4-FFF2-40B4-BE49-F238E27FC236}">
                <a16:creationId xmlns:a16="http://schemas.microsoft.com/office/drawing/2014/main" id="{6C45B6BE-1528-FE5D-061A-2B73B37A1C27}"/>
              </a:ext>
            </a:extLst>
          </p:cNvPr>
          <p:cNvPicPr>
            <a:picLocks noChangeAspect="1"/>
          </p:cNvPicPr>
          <p:nvPr/>
        </p:nvPicPr>
        <p:blipFill>
          <a:blip r:embed="rId11"/>
          <a:stretch>
            <a:fillRect/>
          </a:stretch>
        </p:blipFill>
        <p:spPr>
          <a:xfrm>
            <a:off x="9109126" y="5324033"/>
            <a:ext cx="1302182" cy="668225"/>
          </a:xfrm>
          <a:prstGeom prst="rect">
            <a:avLst/>
          </a:prstGeom>
        </p:spPr>
      </p:pic>
    </p:spTree>
    <p:extLst>
      <p:ext uri="{BB962C8B-B14F-4D97-AF65-F5344CB8AC3E}">
        <p14:creationId xmlns:p14="http://schemas.microsoft.com/office/powerpoint/2010/main" val="385566635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F81116D6-7910-B8C8-C14D-2EE42A199F3D}"/>
              </a:ext>
            </a:extLst>
          </p:cNvPr>
          <p:cNvSpPr>
            <a:spLocks noGrp="1"/>
          </p:cNvSpPr>
          <p:nvPr>
            <p:ph type="title"/>
          </p:nvPr>
        </p:nvSpPr>
        <p:spPr>
          <a:xfrm>
            <a:off x="166255" y="756186"/>
            <a:ext cx="11859490" cy="583087"/>
          </a:xfrm>
        </p:spPr>
        <p:txBody>
          <a:bodyPr>
            <a:noAutofit/>
          </a:bodyPr>
          <a:lstStyle/>
          <a:p>
            <a:r>
              <a:rPr lang="es-ES" sz="3600" b="1" dirty="0"/>
              <a:t>Segmentación de Caracteres: Filtrado de objetos de interés </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14</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pic>
        <p:nvPicPr>
          <p:cNvPr id="21" name="Imagen 20">
            <a:extLst>
              <a:ext uri="{FF2B5EF4-FFF2-40B4-BE49-F238E27FC236}">
                <a16:creationId xmlns:a16="http://schemas.microsoft.com/office/drawing/2014/main" id="{B5C770AF-15FE-F844-51EF-14AEB230DB5C}"/>
              </a:ext>
            </a:extLst>
          </p:cNvPr>
          <p:cNvPicPr>
            <a:picLocks noChangeAspect="1"/>
          </p:cNvPicPr>
          <p:nvPr/>
        </p:nvPicPr>
        <p:blipFill>
          <a:blip r:embed="rId5"/>
          <a:stretch>
            <a:fillRect/>
          </a:stretch>
        </p:blipFill>
        <p:spPr>
          <a:xfrm>
            <a:off x="2142164" y="1925583"/>
            <a:ext cx="7900215" cy="1457466"/>
          </a:xfrm>
          <a:prstGeom prst="rect">
            <a:avLst/>
          </a:prstGeom>
        </p:spPr>
      </p:pic>
      <p:sp>
        <p:nvSpPr>
          <p:cNvPr id="22" name="CuadroTexto 21">
            <a:extLst>
              <a:ext uri="{FF2B5EF4-FFF2-40B4-BE49-F238E27FC236}">
                <a16:creationId xmlns:a16="http://schemas.microsoft.com/office/drawing/2014/main" id="{144FE908-CEBD-2F00-A95F-0DB73F8B6302}"/>
              </a:ext>
            </a:extLst>
          </p:cNvPr>
          <p:cNvSpPr txBox="1"/>
          <p:nvPr/>
        </p:nvSpPr>
        <p:spPr>
          <a:xfrm>
            <a:off x="2878016" y="1462697"/>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dirty="0"/>
              <a:t>Elementos que coinciden con la línea central</a:t>
            </a:r>
            <a:endParaRPr lang="es-ES" sz="2000" b="1" dirty="0"/>
          </a:p>
        </p:txBody>
      </p:sp>
      <p:pic>
        <p:nvPicPr>
          <p:cNvPr id="24" name="Imagen 23">
            <a:extLst>
              <a:ext uri="{FF2B5EF4-FFF2-40B4-BE49-F238E27FC236}">
                <a16:creationId xmlns:a16="http://schemas.microsoft.com/office/drawing/2014/main" id="{7951D4CA-4D3C-3CA5-834E-667459A3501D}"/>
              </a:ext>
            </a:extLst>
          </p:cNvPr>
          <p:cNvPicPr>
            <a:picLocks noChangeAspect="1"/>
          </p:cNvPicPr>
          <p:nvPr/>
        </p:nvPicPr>
        <p:blipFill>
          <a:blip r:embed="rId6"/>
          <a:stretch>
            <a:fillRect/>
          </a:stretch>
        </p:blipFill>
        <p:spPr>
          <a:xfrm>
            <a:off x="2204436" y="4677982"/>
            <a:ext cx="7783128" cy="1423832"/>
          </a:xfrm>
          <a:prstGeom prst="rect">
            <a:avLst/>
          </a:prstGeom>
        </p:spPr>
      </p:pic>
      <p:sp>
        <p:nvSpPr>
          <p:cNvPr id="25" name="CuadroTexto 24">
            <a:extLst>
              <a:ext uri="{FF2B5EF4-FFF2-40B4-BE49-F238E27FC236}">
                <a16:creationId xmlns:a16="http://schemas.microsoft.com/office/drawing/2014/main" id="{9ECA626C-CC9A-5355-3F1D-688BB95F6403}"/>
              </a:ext>
            </a:extLst>
          </p:cNvPr>
          <p:cNvSpPr txBox="1"/>
          <p:nvPr/>
        </p:nvSpPr>
        <p:spPr>
          <a:xfrm>
            <a:off x="2878016" y="4152180"/>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dirty="0"/>
              <a:t>Eliminación del logo de la UE</a:t>
            </a:r>
            <a:endParaRPr lang="es-ES" sz="2000" b="1" dirty="0"/>
          </a:p>
        </p:txBody>
      </p:sp>
      <p:graphicFrame>
        <p:nvGraphicFramePr>
          <p:cNvPr id="28" name="Tabla 29">
            <a:extLst>
              <a:ext uri="{FF2B5EF4-FFF2-40B4-BE49-F238E27FC236}">
                <a16:creationId xmlns:a16="http://schemas.microsoft.com/office/drawing/2014/main" id="{C269AA11-017C-ED1E-9A83-9FEEB39DCDCB}"/>
              </a:ext>
            </a:extLst>
          </p:cNvPr>
          <p:cNvGraphicFramePr>
            <a:graphicFrameLocks noGrp="1"/>
          </p:cNvGraphicFramePr>
          <p:nvPr>
            <p:extLst>
              <p:ext uri="{D42A27DB-BD31-4B8C-83A1-F6EECF244321}">
                <p14:modId xmlns:p14="http://schemas.microsoft.com/office/powerpoint/2010/main" val="1586069581"/>
              </p:ext>
            </p:extLst>
          </p:nvPr>
        </p:nvGraphicFramePr>
        <p:xfrm>
          <a:off x="2142164" y="3416839"/>
          <a:ext cx="7845401" cy="370840"/>
        </p:xfrm>
        <a:graphic>
          <a:graphicData uri="http://schemas.openxmlformats.org/drawingml/2006/table">
            <a:tbl>
              <a:tblPr firstRow="1" bandRow="1">
                <a:tableStyleId>{5C22544A-7EE6-4342-B048-85BDC9FD1C3A}</a:tableStyleId>
              </a:tblPr>
              <a:tblGrid>
                <a:gridCol w="702636">
                  <a:extLst>
                    <a:ext uri="{9D8B030D-6E8A-4147-A177-3AD203B41FA5}">
                      <a16:colId xmlns:a16="http://schemas.microsoft.com/office/drawing/2014/main" val="1982710635"/>
                    </a:ext>
                  </a:extLst>
                </a:gridCol>
                <a:gridCol w="969818">
                  <a:extLst>
                    <a:ext uri="{9D8B030D-6E8A-4147-A177-3AD203B41FA5}">
                      <a16:colId xmlns:a16="http://schemas.microsoft.com/office/drawing/2014/main" val="1715138196"/>
                    </a:ext>
                  </a:extLst>
                </a:gridCol>
                <a:gridCol w="822037">
                  <a:extLst>
                    <a:ext uri="{9D8B030D-6E8A-4147-A177-3AD203B41FA5}">
                      <a16:colId xmlns:a16="http://schemas.microsoft.com/office/drawing/2014/main" val="1546832493"/>
                    </a:ext>
                  </a:extLst>
                </a:gridCol>
                <a:gridCol w="895927">
                  <a:extLst>
                    <a:ext uri="{9D8B030D-6E8A-4147-A177-3AD203B41FA5}">
                      <a16:colId xmlns:a16="http://schemas.microsoft.com/office/drawing/2014/main" val="264469050"/>
                    </a:ext>
                  </a:extLst>
                </a:gridCol>
                <a:gridCol w="886691">
                  <a:extLst>
                    <a:ext uri="{9D8B030D-6E8A-4147-A177-3AD203B41FA5}">
                      <a16:colId xmlns:a16="http://schemas.microsoft.com/office/drawing/2014/main" val="230471896"/>
                    </a:ext>
                  </a:extLst>
                </a:gridCol>
                <a:gridCol w="822036">
                  <a:extLst>
                    <a:ext uri="{9D8B030D-6E8A-4147-A177-3AD203B41FA5}">
                      <a16:colId xmlns:a16="http://schemas.microsoft.com/office/drawing/2014/main" val="1965972745"/>
                    </a:ext>
                  </a:extLst>
                </a:gridCol>
                <a:gridCol w="923636">
                  <a:extLst>
                    <a:ext uri="{9D8B030D-6E8A-4147-A177-3AD203B41FA5}">
                      <a16:colId xmlns:a16="http://schemas.microsoft.com/office/drawing/2014/main" val="3402177891"/>
                    </a:ext>
                  </a:extLst>
                </a:gridCol>
                <a:gridCol w="911310">
                  <a:extLst>
                    <a:ext uri="{9D8B030D-6E8A-4147-A177-3AD203B41FA5}">
                      <a16:colId xmlns:a16="http://schemas.microsoft.com/office/drawing/2014/main" val="1159289290"/>
                    </a:ext>
                  </a:extLst>
                </a:gridCol>
                <a:gridCol w="911310">
                  <a:extLst>
                    <a:ext uri="{9D8B030D-6E8A-4147-A177-3AD203B41FA5}">
                      <a16:colId xmlns:a16="http://schemas.microsoft.com/office/drawing/2014/main" val="170424502"/>
                    </a:ext>
                  </a:extLst>
                </a:gridCol>
              </a:tblGrid>
              <a:tr h="370840">
                <a:tc>
                  <a:txBody>
                    <a:bodyPr/>
                    <a:lstStyle/>
                    <a:p>
                      <a:pPr algn="ctr"/>
                      <a:r>
                        <a:rPr lang="es-ES" dirty="0">
                          <a:solidFill>
                            <a:schemeClr val="tx1">
                              <a:lumMod val="85000"/>
                              <a:lumOff val="15000"/>
                            </a:schemeClr>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s-ES" dirty="0">
                        <a:solidFill>
                          <a:schemeClr val="tx1">
                            <a:lumMod val="85000"/>
                            <a:lumOff val="1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5</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7</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8</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78304143"/>
                  </a:ext>
                </a:extLst>
              </a:tr>
            </a:tbl>
          </a:graphicData>
        </a:graphic>
      </p:graphicFrame>
    </p:spTree>
    <p:extLst>
      <p:ext uri="{BB962C8B-B14F-4D97-AF65-F5344CB8AC3E}">
        <p14:creationId xmlns:p14="http://schemas.microsoft.com/office/powerpoint/2010/main" val="315600012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F81116D6-7910-B8C8-C14D-2EE42A199F3D}"/>
              </a:ext>
            </a:extLst>
          </p:cNvPr>
          <p:cNvSpPr>
            <a:spLocks noGrp="1"/>
          </p:cNvSpPr>
          <p:nvPr>
            <p:ph type="title"/>
          </p:nvPr>
        </p:nvSpPr>
        <p:spPr>
          <a:xfrm>
            <a:off x="166255" y="756186"/>
            <a:ext cx="11859490" cy="583087"/>
          </a:xfrm>
        </p:spPr>
        <p:txBody>
          <a:bodyPr>
            <a:noAutofit/>
          </a:bodyPr>
          <a:lstStyle/>
          <a:p>
            <a:r>
              <a:rPr lang="es-ES" sz="3600" b="1" dirty="0"/>
              <a:t>Segmentación de Caracteres: Eliminación de objetos ruidosos</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15</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22" name="CuadroTexto 21">
            <a:extLst>
              <a:ext uri="{FF2B5EF4-FFF2-40B4-BE49-F238E27FC236}">
                <a16:creationId xmlns:a16="http://schemas.microsoft.com/office/drawing/2014/main" id="{144FE908-CEBD-2F00-A95F-0DB73F8B6302}"/>
              </a:ext>
            </a:extLst>
          </p:cNvPr>
          <p:cNvSpPr txBox="1"/>
          <p:nvPr/>
        </p:nvSpPr>
        <p:spPr>
          <a:xfrm>
            <a:off x="4438962" y="1484655"/>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dirty="0"/>
              <a:t>Elementos que coinciden con la línea central</a:t>
            </a:r>
            <a:endParaRPr lang="es-ES" sz="2000" b="1" dirty="0"/>
          </a:p>
        </p:txBody>
      </p:sp>
      <p:sp>
        <p:nvSpPr>
          <p:cNvPr id="25" name="CuadroTexto 24">
            <a:extLst>
              <a:ext uri="{FF2B5EF4-FFF2-40B4-BE49-F238E27FC236}">
                <a16:creationId xmlns:a16="http://schemas.microsoft.com/office/drawing/2014/main" id="{9ECA626C-CC9A-5355-3F1D-688BB95F6403}"/>
              </a:ext>
            </a:extLst>
          </p:cNvPr>
          <p:cNvSpPr txBox="1"/>
          <p:nvPr/>
        </p:nvSpPr>
        <p:spPr>
          <a:xfrm>
            <a:off x="4438962" y="4174138"/>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dirty="0"/>
              <a:t>Eliminación del logo de la UE y </a:t>
            </a:r>
            <a:r>
              <a:rPr lang="es-ES" sz="2000" b="1" dirty="0"/>
              <a:t>otros objetos</a:t>
            </a:r>
          </a:p>
        </p:txBody>
      </p:sp>
      <p:pic>
        <p:nvPicPr>
          <p:cNvPr id="7" name="Imagen 6">
            <a:extLst>
              <a:ext uri="{FF2B5EF4-FFF2-40B4-BE49-F238E27FC236}">
                <a16:creationId xmlns:a16="http://schemas.microsoft.com/office/drawing/2014/main" id="{5D1CE409-3A15-12B9-FE25-7A1F1E356E43}"/>
              </a:ext>
            </a:extLst>
          </p:cNvPr>
          <p:cNvPicPr>
            <a:picLocks noChangeAspect="1"/>
          </p:cNvPicPr>
          <p:nvPr/>
        </p:nvPicPr>
        <p:blipFill>
          <a:blip r:embed="rId5"/>
          <a:stretch>
            <a:fillRect/>
          </a:stretch>
        </p:blipFill>
        <p:spPr>
          <a:xfrm>
            <a:off x="4110150" y="2008189"/>
            <a:ext cx="7086131" cy="1396816"/>
          </a:xfrm>
          <a:prstGeom prst="rect">
            <a:avLst/>
          </a:prstGeom>
        </p:spPr>
      </p:pic>
      <p:sp>
        <p:nvSpPr>
          <p:cNvPr id="8" name="Elipse 7">
            <a:extLst>
              <a:ext uri="{FF2B5EF4-FFF2-40B4-BE49-F238E27FC236}">
                <a16:creationId xmlns:a16="http://schemas.microsoft.com/office/drawing/2014/main" id="{F4B0C5EB-6F53-A062-7A2F-354F77E29DD2}"/>
              </a:ext>
            </a:extLst>
          </p:cNvPr>
          <p:cNvSpPr/>
          <p:nvPr/>
        </p:nvSpPr>
        <p:spPr>
          <a:xfrm>
            <a:off x="5440219" y="2531723"/>
            <a:ext cx="369332" cy="369332"/>
          </a:xfrm>
          <a:prstGeom prst="ellipse">
            <a:avLst/>
          </a:prstGeom>
          <a:noFill/>
          <a:ln w="57150">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9E870999-9E56-1072-DF09-F445FBE43F86}"/>
              </a:ext>
            </a:extLst>
          </p:cNvPr>
          <p:cNvPicPr>
            <a:picLocks noChangeAspect="1"/>
          </p:cNvPicPr>
          <p:nvPr/>
        </p:nvPicPr>
        <p:blipFill>
          <a:blip r:embed="rId6"/>
          <a:stretch>
            <a:fillRect/>
          </a:stretch>
        </p:blipFill>
        <p:spPr>
          <a:xfrm>
            <a:off x="4110151" y="4717606"/>
            <a:ext cx="7086130" cy="1384208"/>
          </a:xfrm>
          <a:prstGeom prst="rect">
            <a:avLst/>
          </a:prstGeom>
        </p:spPr>
      </p:pic>
      <p:sp>
        <p:nvSpPr>
          <p:cNvPr id="12" name="Elipse 11">
            <a:extLst>
              <a:ext uri="{FF2B5EF4-FFF2-40B4-BE49-F238E27FC236}">
                <a16:creationId xmlns:a16="http://schemas.microsoft.com/office/drawing/2014/main" id="{D990BD8A-41B6-C506-0C03-E4548A7A808F}"/>
              </a:ext>
            </a:extLst>
          </p:cNvPr>
          <p:cNvSpPr/>
          <p:nvPr/>
        </p:nvSpPr>
        <p:spPr>
          <a:xfrm>
            <a:off x="5384679" y="5225044"/>
            <a:ext cx="369332" cy="369332"/>
          </a:xfrm>
          <a:prstGeom prst="ellipse">
            <a:avLst/>
          </a:prstGeom>
          <a:noFill/>
          <a:ln w="57150">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E947FC4E-B04C-38B4-F061-C1BEA78CD79F}"/>
              </a:ext>
            </a:extLst>
          </p:cNvPr>
          <p:cNvSpPr txBox="1"/>
          <p:nvPr/>
        </p:nvSpPr>
        <p:spPr>
          <a:xfrm>
            <a:off x="171746" y="1900781"/>
            <a:ext cx="3602181" cy="1631216"/>
          </a:xfrm>
          <a:prstGeom prst="rect">
            <a:avLst/>
          </a:prstGeom>
          <a:solidFill>
            <a:schemeClr val="accent1">
              <a:lumMod val="40000"/>
              <a:lumOff val="60000"/>
              <a:alpha val="50000"/>
            </a:schemeClr>
          </a:solidFill>
        </p:spPr>
        <p:txBody>
          <a:bodyPr wrap="square" rtlCol="0">
            <a:spAutoFit/>
          </a:bodyPr>
          <a:lstStyle/>
          <a:p>
            <a:pPr algn="ctr"/>
            <a:r>
              <a:rPr lang="es-ES" sz="2000" b="1" dirty="0"/>
              <a:t>El umbral mínimo </a:t>
            </a:r>
            <a:r>
              <a:rPr lang="es-ES" sz="2000" dirty="0"/>
              <a:t>se ha escogido utilizando la función </a:t>
            </a:r>
            <a:r>
              <a:rPr lang="es-ES" sz="2000" b="1" dirty="0" err="1"/>
              <a:t>roipoly</a:t>
            </a:r>
            <a:r>
              <a:rPr lang="es-ES" sz="2000" dirty="0"/>
              <a:t> para obtener la cantidad de píxeles que tiene el </a:t>
            </a:r>
            <a:r>
              <a:rPr lang="es-ES" sz="2000" b="1" dirty="0"/>
              <a:t>símbolo ‘1’</a:t>
            </a:r>
          </a:p>
        </p:txBody>
      </p:sp>
      <p:sp>
        <p:nvSpPr>
          <p:cNvPr id="14" name="CuadroTexto 13">
            <a:extLst>
              <a:ext uri="{FF2B5EF4-FFF2-40B4-BE49-F238E27FC236}">
                <a16:creationId xmlns:a16="http://schemas.microsoft.com/office/drawing/2014/main" id="{22EF229B-E255-583A-599A-5E01BCBB6E64}"/>
              </a:ext>
            </a:extLst>
          </p:cNvPr>
          <p:cNvSpPr txBox="1"/>
          <p:nvPr/>
        </p:nvSpPr>
        <p:spPr>
          <a:xfrm>
            <a:off x="241019" y="4747990"/>
            <a:ext cx="3602181" cy="1323439"/>
          </a:xfrm>
          <a:prstGeom prst="rect">
            <a:avLst/>
          </a:prstGeom>
          <a:solidFill>
            <a:schemeClr val="accent1">
              <a:lumMod val="40000"/>
              <a:lumOff val="60000"/>
              <a:alpha val="50000"/>
            </a:schemeClr>
          </a:solidFill>
        </p:spPr>
        <p:txBody>
          <a:bodyPr wrap="square" rtlCol="0">
            <a:spAutoFit/>
          </a:bodyPr>
          <a:lstStyle/>
          <a:p>
            <a:pPr algn="ctr"/>
            <a:r>
              <a:rPr lang="es-ES" sz="2000" dirty="0"/>
              <a:t>Una vez eliminado el logo de la UE, se eliminan todos los objetos con un tamaño menor al de un ‘1’</a:t>
            </a:r>
          </a:p>
        </p:txBody>
      </p:sp>
    </p:spTree>
    <p:extLst>
      <p:ext uri="{BB962C8B-B14F-4D97-AF65-F5344CB8AC3E}">
        <p14:creationId xmlns:p14="http://schemas.microsoft.com/office/powerpoint/2010/main" val="61149901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extLst>
              <p:ext uri="{D42A27DB-BD31-4B8C-83A1-F6EECF244321}">
                <p14:modId xmlns:p14="http://schemas.microsoft.com/office/powerpoint/2010/main" val="942259207"/>
              </p:ext>
            </p:extLst>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16</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extLst>
                <p:ext uri="{D42A27DB-BD31-4B8C-83A1-F6EECF244321}">
                  <p14:modId xmlns:p14="http://schemas.microsoft.com/office/powerpoint/2010/main" val="2125000108"/>
                </p:ext>
              </p:extLst>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pic>
        <p:nvPicPr>
          <p:cNvPr id="8" name="Imagen 7">
            <a:extLst>
              <a:ext uri="{FF2B5EF4-FFF2-40B4-BE49-F238E27FC236}">
                <a16:creationId xmlns:a16="http://schemas.microsoft.com/office/drawing/2014/main" id="{5949B239-B31C-33A6-3EEB-94F3A338CDD3}"/>
              </a:ext>
            </a:extLst>
          </p:cNvPr>
          <p:cNvPicPr>
            <a:picLocks noChangeAspect="1"/>
          </p:cNvPicPr>
          <p:nvPr/>
        </p:nvPicPr>
        <p:blipFill>
          <a:blip r:embed="rId5"/>
          <a:stretch>
            <a:fillRect/>
          </a:stretch>
        </p:blipFill>
        <p:spPr>
          <a:xfrm>
            <a:off x="1047750" y="2625148"/>
            <a:ext cx="10096500" cy="1847850"/>
          </a:xfrm>
          <a:prstGeom prst="rect">
            <a:avLst/>
          </a:prstGeom>
        </p:spPr>
      </p:pic>
      <p:sp>
        <p:nvSpPr>
          <p:cNvPr id="10" name="Título 16">
            <a:extLst>
              <a:ext uri="{FF2B5EF4-FFF2-40B4-BE49-F238E27FC236}">
                <a16:creationId xmlns:a16="http://schemas.microsoft.com/office/drawing/2014/main" id="{F6F0858F-03C1-E244-31FA-8E0A58D7E5B0}"/>
              </a:ext>
            </a:extLst>
          </p:cNvPr>
          <p:cNvSpPr>
            <a:spLocks noGrp="1"/>
          </p:cNvSpPr>
          <p:nvPr>
            <p:ph type="title"/>
          </p:nvPr>
        </p:nvSpPr>
        <p:spPr>
          <a:xfrm>
            <a:off x="166255" y="756186"/>
            <a:ext cx="11859490" cy="583087"/>
          </a:xfrm>
        </p:spPr>
        <p:txBody>
          <a:bodyPr>
            <a:noAutofit/>
          </a:bodyPr>
          <a:lstStyle/>
          <a:p>
            <a:r>
              <a:rPr lang="es-ES" sz="3600" b="1" dirty="0"/>
              <a:t>Segmentación de Caracteres: </a:t>
            </a:r>
            <a:r>
              <a:rPr lang="es-ES" sz="3600" b="1" dirty="0" err="1"/>
              <a:t>Bounding</a:t>
            </a:r>
            <a:r>
              <a:rPr lang="es-ES" sz="3600" b="1" dirty="0"/>
              <a:t> Boxes y Centroides</a:t>
            </a:r>
          </a:p>
        </p:txBody>
      </p:sp>
    </p:spTree>
    <p:extLst>
      <p:ext uri="{BB962C8B-B14F-4D97-AF65-F5344CB8AC3E}">
        <p14:creationId xmlns:p14="http://schemas.microsoft.com/office/powerpoint/2010/main" val="155657037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17</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2" name="Título 16">
            <a:extLst>
              <a:ext uri="{FF2B5EF4-FFF2-40B4-BE49-F238E27FC236}">
                <a16:creationId xmlns:a16="http://schemas.microsoft.com/office/drawing/2014/main" id="{E83C6AD7-501E-77D2-8035-119F2230EF54}"/>
              </a:ext>
            </a:extLst>
          </p:cNvPr>
          <p:cNvSpPr>
            <a:spLocks noGrp="1"/>
          </p:cNvSpPr>
          <p:nvPr>
            <p:ph type="title"/>
          </p:nvPr>
        </p:nvSpPr>
        <p:spPr>
          <a:xfrm>
            <a:off x="166255" y="756186"/>
            <a:ext cx="11859490" cy="583087"/>
          </a:xfrm>
        </p:spPr>
        <p:txBody>
          <a:bodyPr>
            <a:noAutofit/>
          </a:bodyPr>
          <a:lstStyle/>
          <a:p>
            <a:r>
              <a:rPr lang="es-ES" sz="3600" b="1" dirty="0"/>
              <a:t>Segmentación de Caracteres: Problemas en </a:t>
            </a:r>
            <a:r>
              <a:rPr lang="es-ES" sz="3600" b="1" i="1" dirty="0"/>
              <a:t>test-08</a:t>
            </a:r>
            <a:endParaRPr lang="es-ES" sz="3600" b="1" dirty="0"/>
          </a:p>
        </p:txBody>
      </p:sp>
      <p:pic>
        <p:nvPicPr>
          <p:cNvPr id="7" name="Imagen 6">
            <a:extLst>
              <a:ext uri="{FF2B5EF4-FFF2-40B4-BE49-F238E27FC236}">
                <a16:creationId xmlns:a16="http://schemas.microsoft.com/office/drawing/2014/main" id="{623D1188-1EE4-5E1B-4531-A81EB506D4E3}"/>
              </a:ext>
            </a:extLst>
          </p:cNvPr>
          <p:cNvPicPr>
            <a:picLocks noChangeAspect="1"/>
          </p:cNvPicPr>
          <p:nvPr/>
        </p:nvPicPr>
        <p:blipFill>
          <a:blip r:embed="rId5"/>
          <a:stretch>
            <a:fillRect/>
          </a:stretch>
        </p:blipFill>
        <p:spPr>
          <a:xfrm>
            <a:off x="422420" y="1671538"/>
            <a:ext cx="5673580" cy="1042901"/>
          </a:xfrm>
          <a:prstGeom prst="rect">
            <a:avLst/>
          </a:prstGeom>
        </p:spPr>
      </p:pic>
      <p:pic>
        <p:nvPicPr>
          <p:cNvPr id="10" name="Imagen 9">
            <a:extLst>
              <a:ext uri="{FF2B5EF4-FFF2-40B4-BE49-F238E27FC236}">
                <a16:creationId xmlns:a16="http://schemas.microsoft.com/office/drawing/2014/main" id="{024A7CED-E6FE-6A3F-73F4-ADC434822682}"/>
              </a:ext>
            </a:extLst>
          </p:cNvPr>
          <p:cNvPicPr>
            <a:picLocks noChangeAspect="1"/>
          </p:cNvPicPr>
          <p:nvPr/>
        </p:nvPicPr>
        <p:blipFill>
          <a:blip r:embed="rId6"/>
          <a:stretch>
            <a:fillRect/>
          </a:stretch>
        </p:blipFill>
        <p:spPr>
          <a:xfrm>
            <a:off x="6345310" y="1671538"/>
            <a:ext cx="5673580" cy="1043533"/>
          </a:xfrm>
          <a:prstGeom prst="rect">
            <a:avLst/>
          </a:prstGeom>
        </p:spPr>
      </p:pic>
      <p:sp>
        <p:nvSpPr>
          <p:cNvPr id="12" name="Rectángulo 11">
            <a:extLst>
              <a:ext uri="{FF2B5EF4-FFF2-40B4-BE49-F238E27FC236}">
                <a16:creationId xmlns:a16="http://schemas.microsoft.com/office/drawing/2014/main" id="{4B952202-5615-2F5E-3A16-188A63FF6F70}"/>
              </a:ext>
            </a:extLst>
          </p:cNvPr>
          <p:cNvSpPr/>
          <p:nvPr/>
        </p:nvSpPr>
        <p:spPr>
          <a:xfrm>
            <a:off x="6271491" y="1597891"/>
            <a:ext cx="646545" cy="1182254"/>
          </a:xfrm>
          <a:prstGeom prst="rect">
            <a:avLst/>
          </a:prstGeom>
          <a:noFill/>
          <a:ln w="38100">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858A8CDD-7106-AA40-D03C-E334155ADE5F}"/>
              </a:ext>
            </a:extLst>
          </p:cNvPr>
          <p:cNvPicPr>
            <a:picLocks noChangeAspect="1"/>
          </p:cNvPicPr>
          <p:nvPr/>
        </p:nvPicPr>
        <p:blipFill>
          <a:blip r:embed="rId7"/>
          <a:stretch>
            <a:fillRect/>
          </a:stretch>
        </p:blipFill>
        <p:spPr>
          <a:xfrm>
            <a:off x="3001818" y="2885485"/>
            <a:ext cx="5094937" cy="933697"/>
          </a:xfrm>
          <a:prstGeom prst="rect">
            <a:avLst/>
          </a:prstGeom>
        </p:spPr>
      </p:pic>
      <p:sp>
        <p:nvSpPr>
          <p:cNvPr id="16" name="Rectángulo 15">
            <a:extLst>
              <a:ext uri="{FF2B5EF4-FFF2-40B4-BE49-F238E27FC236}">
                <a16:creationId xmlns:a16="http://schemas.microsoft.com/office/drawing/2014/main" id="{E72A5E06-D0E5-D29A-55D0-F6EC5C2CAB30}"/>
              </a:ext>
            </a:extLst>
          </p:cNvPr>
          <p:cNvSpPr/>
          <p:nvPr/>
        </p:nvSpPr>
        <p:spPr>
          <a:xfrm>
            <a:off x="2894934" y="2819779"/>
            <a:ext cx="563000" cy="1042900"/>
          </a:xfrm>
          <a:prstGeom prst="rect">
            <a:avLst/>
          </a:prstGeom>
          <a:noFill/>
          <a:ln w="38100">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a:extLst>
              <a:ext uri="{FF2B5EF4-FFF2-40B4-BE49-F238E27FC236}">
                <a16:creationId xmlns:a16="http://schemas.microsoft.com/office/drawing/2014/main" id="{B388D432-F0DC-F1E0-5BF3-7EF9BA7DBC1F}"/>
              </a:ext>
            </a:extLst>
          </p:cNvPr>
          <p:cNvPicPr>
            <a:picLocks noChangeAspect="1"/>
          </p:cNvPicPr>
          <p:nvPr/>
        </p:nvPicPr>
        <p:blipFill>
          <a:blip r:embed="rId8"/>
          <a:stretch>
            <a:fillRect/>
          </a:stretch>
        </p:blipFill>
        <p:spPr>
          <a:xfrm>
            <a:off x="3001818" y="3924522"/>
            <a:ext cx="5094937" cy="939365"/>
          </a:xfrm>
          <a:prstGeom prst="rect">
            <a:avLst/>
          </a:prstGeom>
        </p:spPr>
      </p:pic>
      <p:sp>
        <p:nvSpPr>
          <p:cNvPr id="19" name="Rectángulo 18">
            <a:extLst>
              <a:ext uri="{FF2B5EF4-FFF2-40B4-BE49-F238E27FC236}">
                <a16:creationId xmlns:a16="http://schemas.microsoft.com/office/drawing/2014/main" id="{FAA7B782-C9D8-17EA-C5AD-1195CA64402E}"/>
              </a:ext>
            </a:extLst>
          </p:cNvPr>
          <p:cNvSpPr/>
          <p:nvPr/>
        </p:nvSpPr>
        <p:spPr>
          <a:xfrm>
            <a:off x="3208191" y="3907030"/>
            <a:ext cx="249743" cy="1018700"/>
          </a:xfrm>
          <a:prstGeom prst="rect">
            <a:avLst/>
          </a:prstGeom>
          <a:noFill/>
          <a:ln w="38100">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FF5E61C8-AB79-0ADB-93BE-7CC384336970}"/>
              </a:ext>
            </a:extLst>
          </p:cNvPr>
          <p:cNvPicPr>
            <a:picLocks noChangeAspect="1"/>
          </p:cNvPicPr>
          <p:nvPr/>
        </p:nvPicPr>
        <p:blipFill>
          <a:blip r:embed="rId9"/>
          <a:stretch>
            <a:fillRect/>
          </a:stretch>
        </p:blipFill>
        <p:spPr>
          <a:xfrm>
            <a:off x="2774861" y="5051763"/>
            <a:ext cx="5749943" cy="1056938"/>
          </a:xfrm>
          <a:prstGeom prst="rect">
            <a:avLst/>
          </a:prstGeom>
        </p:spPr>
      </p:pic>
      <p:sp>
        <p:nvSpPr>
          <p:cNvPr id="22" name="CuadroTexto 21">
            <a:extLst>
              <a:ext uri="{FF2B5EF4-FFF2-40B4-BE49-F238E27FC236}">
                <a16:creationId xmlns:a16="http://schemas.microsoft.com/office/drawing/2014/main" id="{662C7EE7-181C-CBA0-C0F4-AE0F87282743}"/>
              </a:ext>
            </a:extLst>
          </p:cNvPr>
          <p:cNvSpPr txBox="1"/>
          <p:nvPr/>
        </p:nvSpPr>
        <p:spPr>
          <a:xfrm>
            <a:off x="166255" y="2939784"/>
            <a:ext cx="2521527" cy="830997"/>
          </a:xfrm>
          <a:prstGeom prst="rect">
            <a:avLst/>
          </a:prstGeom>
          <a:solidFill>
            <a:schemeClr val="accent1">
              <a:lumMod val="40000"/>
              <a:lumOff val="60000"/>
              <a:alpha val="50000"/>
            </a:schemeClr>
          </a:solidFill>
        </p:spPr>
        <p:txBody>
          <a:bodyPr wrap="square" rtlCol="0">
            <a:spAutoFit/>
          </a:bodyPr>
          <a:lstStyle/>
          <a:p>
            <a:pPr algn="ctr"/>
            <a:r>
              <a:rPr lang="es-ES" sz="1600" dirty="0"/>
              <a:t>Debido a las condiciones de iluminación, el logo de la UE se divide en dos fragmentos</a:t>
            </a:r>
          </a:p>
        </p:txBody>
      </p:sp>
      <p:sp>
        <p:nvSpPr>
          <p:cNvPr id="23" name="CuadroTexto 22">
            <a:extLst>
              <a:ext uri="{FF2B5EF4-FFF2-40B4-BE49-F238E27FC236}">
                <a16:creationId xmlns:a16="http://schemas.microsoft.com/office/drawing/2014/main" id="{A82DD736-06B5-259F-B1E3-46F32C38BCC3}"/>
              </a:ext>
            </a:extLst>
          </p:cNvPr>
          <p:cNvSpPr txBox="1"/>
          <p:nvPr/>
        </p:nvSpPr>
        <p:spPr>
          <a:xfrm>
            <a:off x="8303128" y="3877771"/>
            <a:ext cx="3234368" cy="1077218"/>
          </a:xfrm>
          <a:prstGeom prst="rect">
            <a:avLst/>
          </a:prstGeom>
          <a:solidFill>
            <a:schemeClr val="accent1">
              <a:lumMod val="40000"/>
              <a:lumOff val="60000"/>
              <a:alpha val="50000"/>
            </a:schemeClr>
          </a:solidFill>
        </p:spPr>
        <p:txBody>
          <a:bodyPr wrap="square" rtlCol="0">
            <a:spAutoFit/>
          </a:bodyPr>
          <a:lstStyle/>
          <a:p>
            <a:pPr algn="ctr"/>
            <a:r>
              <a:rPr lang="es-ES" sz="1600" dirty="0"/>
              <a:t>El algoritmo elimina el primer objeto que se encuentra porque supone que el logo de la UE es un único objeto</a:t>
            </a:r>
          </a:p>
        </p:txBody>
      </p:sp>
      <p:sp>
        <p:nvSpPr>
          <p:cNvPr id="24" name="CuadroTexto 23">
            <a:extLst>
              <a:ext uri="{FF2B5EF4-FFF2-40B4-BE49-F238E27FC236}">
                <a16:creationId xmlns:a16="http://schemas.microsoft.com/office/drawing/2014/main" id="{6B7F8681-A3E0-4B71-F9FC-5DF63D83846E}"/>
              </a:ext>
            </a:extLst>
          </p:cNvPr>
          <p:cNvSpPr txBox="1"/>
          <p:nvPr/>
        </p:nvSpPr>
        <p:spPr>
          <a:xfrm>
            <a:off x="166255" y="5164733"/>
            <a:ext cx="2521527" cy="830997"/>
          </a:xfrm>
          <a:prstGeom prst="rect">
            <a:avLst/>
          </a:prstGeom>
          <a:solidFill>
            <a:schemeClr val="accent1">
              <a:lumMod val="40000"/>
              <a:lumOff val="60000"/>
              <a:alpha val="50000"/>
            </a:schemeClr>
          </a:solidFill>
        </p:spPr>
        <p:txBody>
          <a:bodyPr wrap="square" rtlCol="0">
            <a:spAutoFit/>
          </a:bodyPr>
          <a:lstStyle/>
          <a:p>
            <a:pPr algn="ctr"/>
            <a:r>
              <a:rPr lang="es-ES" sz="1600" dirty="0"/>
              <a:t>El resultado es una </a:t>
            </a:r>
            <a:r>
              <a:rPr lang="es-ES" sz="1600" b="1" dirty="0"/>
              <a:t>detección errónea </a:t>
            </a:r>
            <a:r>
              <a:rPr lang="es-ES" sz="1600" dirty="0"/>
              <a:t>entorno al logo de la UE</a:t>
            </a:r>
          </a:p>
        </p:txBody>
      </p:sp>
    </p:spTree>
    <p:extLst>
      <p:ext uri="{BB962C8B-B14F-4D97-AF65-F5344CB8AC3E}">
        <p14:creationId xmlns:p14="http://schemas.microsoft.com/office/powerpoint/2010/main" val="20863425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3" name="Título 2">
            <a:extLst>
              <a:ext uri="{FF2B5EF4-FFF2-40B4-BE49-F238E27FC236}">
                <a16:creationId xmlns:a16="http://schemas.microsoft.com/office/drawing/2014/main" id="{CE780BAD-B29E-DB6B-6F6B-92899FB61A31}"/>
              </a:ext>
            </a:extLst>
          </p:cNvPr>
          <p:cNvSpPr>
            <a:spLocks noGrp="1"/>
          </p:cNvSpPr>
          <p:nvPr>
            <p:ph type="title"/>
          </p:nvPr>
        </p:nvSpPr>
        <p:spPr>
          <a:xfrm>
            <a:off x="0" y="2841676"/>
            <a:ext cx="12192000" cy="1325563"/>
          </a:xfrm>
        </p:spPr>
        <p:txBody>
          <a:bodyPr/>
          <a:lstStyle/>
          <a:p>
            <a:pPr algn="ctr"/>
            <a:r>
              <a:rPr lang="es-ES" b="1" dirty="0"/>
              <a:t>Segunda Parte: Reconocimiento de Caracteres</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1192" y="6461351"/>
            <a:ext cx="2743200" cy="365125"/>
          </a:xfrm>
        </p:spPr>
        <p:txBody>
          <a:bodyPr/>
          <a:lstStyle/>
          <a:p>
            <a:fld id="{9D2534AA-3AC9-4CE3-8288-EDBF65FBAAA1}" type="slidenum">
              <a:rPr lang="es-ES" b="1" smtClean="0">
                <a:solidFill>
                  <a:schemeClr val="bg1"/>
                </a:solidFill>
              </a:rPr>
              <a:t>18</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Tree>
    <p:extLst>
      <p:ext uri="{BB962C8B-B14F-4D97-AF65-F5344CB8AC3E}">
        <p14:creationId xmlns:p14="http://schemas.microsoft.com/office/powerpoint/2010/main" val="261174404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7" name="Título 16">
            <a:extLst>
              <a:ext uri="{FF2B5EF4-FFF2-40B4-BE49-F238E27FC236}">
                <a16:creationId xmlns:a16="http://schemas.microsoft.com/office/drawing/2014/main" id="{8367710E-081C-E64B-4FE8-5CA5FA5E551B}"/>
              </a:ext>
            </a:extLst>
          </p:cNvPr>
          <p:cNvSpPr>
            <a:spLocks noGrp="1"/>
          </p:cNvSpPr>
          <p:nvPr>
            <p:ph type="title"/>
          </p:nvPr>
        </p:nvSpPr>
        <p:spPr>
          <a:xfrm>
            <a:off x="166255" y="756186"/>
            <a:ext cx="11859490" cy="583087"/>
          </a:xfrm>
        </p:spPr>
        <p:txBody>
          <a:bodyPr>
            <a:noAutofit/>
          </a:bodyPr>
          <a:lstStyle/>
          <a:p>
            <a:r>
              <a:rPr lang="es-ES" sz="3200" b="1" dirty="0"/>
              <a:t>Reconocimiento de Caracteres: Objetivo</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19</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2" name="CuadroTexto 1">
            <a:extLst>
              <a:ext uri="{FF2B5EF4-FFF2-40B4-BE49-F238E27FC236}">
                <a16:creationId xmlns:a16="http://schemas.microsoft.com/office/drawing/2014/main" id="{DF211F27-306B-41F4-A4F1-5F42E497F235}"/>
              </a:ext>
            </a:extLst>
          </p:cNvPr>
          <p:cNvSpPr txBox="1"/>
          <p:nvPr/>
        </p:nvSpPr>
        <p:spPr>
          <a:xfrm>
            <a:off x="166255" y="2259755"/>
            <a:ext cx="11759045" cy="646331"/>
          </a:xfrm>
          <a:prstGeom prst="rect">
            <a:avLst/>
          </a:prstGeom>
          <a:solidFill>
            <a:schemeClr val="accent1">
              <a:lumMod val="40000"/>
              <a:lumOff val="60000"/>
              <a:alpha val="50000"/>
            </a:schemeClr>
          </a:solidFill>
        </p:spPr>
        <p:txBody>
          <a:bodyPr wrap="square" rtlCol="0">
            <a:spAutoFit/>
          </a:bodyPr>
          <a:lstStyle/>
          <a:p>
            <a:pPr algn="just"/>
            <a:r>
              <a:rPr lang="es-ES" dirty="0"/>
              <a:t>El objetivo de esta parte es reconocer los caracteres que integran las matrículas proporcionadas en las imágenes de </a:t>
            </a:r>
            <a:r>
              <a:rPr lang="es-ES" i="1" dirty="0"/>
              <a:t>training </a:t>
            </a:r>
            <a:r>
              <a:rPr lang="es-ES" dirty="0"/>
              <a:t>y </a:t>
            </a:r>
            <a:r>
              <a:rPr lang="es-ES" i="1" dirty="0"/>
              <a:t>test</a:t>
            </a:r>
            <a:r>
              <a:rPr lang="es-ES" dirty="0"/>
              <a:t>. </a:t>
            </a:r>
            <a:endParaRPr lang="es-ES" b="1" dirty="0"/>
          </a:p>
        </p:txBody>
      </p:sp>
      <p:pic>
        <p:nvPicPr>
          <p:cNvPr id="3" name="Imagen 2">
            <a:extLst>
              <a:ext uri="{FF2B5EF4-FFF2-40B4-BE49-F238E27FC236}">
                <a16:creationId xmlns:a16="http://schemas.microsoft.com/office/drawing/2014/main" id="{862053C3-FB5B-E8A5-E641-F7A95C6F22D8}"/>
              </a:ext>
            </a:extLst>
          </p:cNvPr>
          <p:cNvPicPr>
            <a:picLocks noChangeAspect="1"/>
          </p:cNvPicPr>
          <p:nvPr/>
        </p:nvPicPr>
        <p:blipFill>
          <a:blip r:embed="rId5"/>
          <a:stretch>
            <a:fillRect/>
          </a:stretch>
        </p:blipFill>
        <p:spPr>
          <a:xfrm>
            <a:off x="7389029" y="3332394"/>
            <a:ext cx="4506534" cy="729787"/>
          </a:xfrm>
          <a:prstGeom prst="rect">
            <a:avLst/>
          </a:prstGeom>
        </p:spPr>
      </p:pic>
      <p:pic>
        <p:nvPicPr>
          <p:cNvPr id="8" name="Imagen 7">
            <a:extLst>
              <a:ext uri="{FF2B5EF4-FFF2-40B4-BE49-F238E27FC236}">
                <a16:creationId xmlns:a16="http://schemas.microsoft.com/office/drawing/2014/main" id="{013D5336-E1CB-5766-35C1-00E30A676D35}"/>
              </a:ext>
            </a:extLst>
          </p:cNvPr>
          <p:cNvPicPr>
            <a:picLocks noChangeAspect="1"/>
          </p:cNvPicPr>
          <p:nvPr/>
        </p:nvPicPr>
        <p:blipFill>
          <a:blip r:embed="rId6"/>
          <a:stretch>
            <a:fillRect/>
          </a:stretch>
        </p:blipFill>
        <p:spPr>
          <a:xfrm>
            <a:off x="296439" y="3337843"/>
            <a:ext cx="4506534" cy="728453"/>
          </a:xfrm>
          <a:prstGeom prst="rect">
            <a:avLst/>
          </a:prstGeom>
        </p:spPr>
      </p:pic>
      <p:sp>
        <p:nvSpPr>
          <p:cNvPr id="10" name="Flecha: a la derecha 9">
            <a:extLst>
              <a:ext uri="{FF2B5EF4-FFF2-40B4-BE49-F238E27FC236}">
                <a16:creationId xmlns:a16="http://schemas.microsoft.com/office/drawing/2014/main" id="{90247D6D-7EF2-9D74-0D97-49670D015F6A}"/>
              </a:ext>
            </a:extLst>
          </p:cNvPr>
          <p:cNvSpPr/>
          <p:nvPr/>
        </p:nvSpPr>
        <p:spPr>
          <a:xfrm>
            <a:off x="5708137" y="3414313"/>
            <a:ext cx="998432" cy="540458"/>
          </a:xfrm>
          <a:prstGeom prst="rightArrow">
            <a:avLst/>
          </a:prstGeom>
          <a:solidFill>
            <a:schemeClr val="bg2">
              <a:lumMod val="5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800" b="1">
              <a:solidFill>
                <a:schemeClr val="tx1"/>
              </a:solidFill>
            </a:endParaRPr>
          </a:p>
        </p:txBody>
      </p:sp>
      <p:sp>
        <p:nvSpPr>
          <p:cNvPr id="11" name="CuadroTexto 10">
            <a:extLst>
              <a:ext uri="{FF2B5EF4-FFF2-40B4-BE49-F238E27FC236}">
                <a16:creationId xmlns:a16="http://schemas.microsoft.com/office/drawing/2014/main" id="{039CC0DF-D545-0351-7AEA-A097F9514A0F}"/>
              </a:ext>
            </a:extLst>
          </p:cNvPr>
          <p:cNvSpPr txBox="1"/>
          <p:nvPr/>
        </p:nvSpPr>
        <p:spPr>
          <a:xfrm>
            <a:off x="166256" y="4593066"/>
            <a:ext cx="11759044" cy="646331"/>
          </a:xfrm>
          <a:prstGeom prst="rect">
            <a:avLst/>
          </a:prstGeom>
          <a:solidFill>
            <a:schemeClr val="accent1">
              <a:lumMod val="40000"/>
              <a:lumOff val="60000"/>
              <a:alpha val="50000"/>
            </a:schemeClr>
          </a:solidFill>
        </p:spPr>
        <p:txBody>
          <a:bodyPr wrap="square" rtlCol="0">
            <a:spAutoFit/>
          </a:bodyPr>
          <a:lstStyle/>
          <a:p>
            <a:pPr algn="just"/>
            <a:r>
              <a:rPr lang="es-ES" dirty="0"/>
              <a:t>Partiremos de las imágenes etiquetadas de la etapa anterior y, junto con las plantillas proporcionadas y la técnica de correlación bidimensional normalizada, podremos completar el objetivo.</a:t>
            </a:r>
            <a:endParaRPr lang="es-ES" b="1" dirty="0"/>
          </a:p>
        </p:txBody>
      </p:sp>
    </p:spTree>
    <p:extLst>
      <p:ext uri="{BB962C8B-B14F-4D97-AF65-F5344CB8AC3E}">
        <p14:creationId xmlns:p14="http://schemas.microsoft.com/office/powerpoint/2010/main" val="204644775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F8C784B5-7F38-3178-FC13-7B8A9B7AEC4F}"/>
              </a:ext>
            </a:extLst>
          </p:cNvPr>
          <p:cNvSpPr>
            <a:spLocks noGrp="1"/>
          </p:cNvSpPr>
          <p:nvPr>
            <p:ph type="title"/>
          </p:nvPr>
        </p:nvSpPr>
        <p:spPr>
          <a:xfrm>
            <a:off x="166255" y="756186"/>
            <a:ext cx="11859490" cy="583087"/>
          </a:xfrm>
        </p:spPr>
        <p:txBody>
          <a:bodyPr>
            <a:normAutofit fontScale="90000"/>
          </a:bodyPr>
          <a:lstStyle/>
          <a:p>
            <a:r>
              <a:rPr lang="es-ES" b="1" dirty="0"/>
              <a:t>Objetivos del trabajo:</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2</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4">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3" name="CuadroTexto 2">
            <a:extLst>
              <a:ext uri="{FF2B5EF4-FFF2-40B4-BE49-F238E27FC236}">
                <a16:creationId xmlns:a16="http://schemas.microsoft.com/office/drawing/2014/main" id="{8D9DC809-21C1-6ABD-EFFB-605CEA4EFB1F}"/>
              </a:ext>
            </a:extLst>
          </p:cNvPr>
          <p:cNvSpPr txBox="1"/>
          <p:nvPr/>
        </p:nvSpPr>
        <p:spPr>
          <a:xfrm>
            <a:off x="415635" y="2200088"/>
            <a:ext cx="3713020" cy="1015663"/>
          </a:xfrm>
          <a:prstGeom prst="rect">
            <a:avLst/>
          </a:prstGeom>
          <a:solidFill>
            <a:schemeClr val="accent1">
              <a:lumMod val="40000"/>
              <a:lumOff val="60000"/>
              <a:alpha val="50000"/>
            </a:schemeClr>
          </a:solidFill>
        </p:spPr>
        <p:txBody>
          <a:bodyPr wrap="square" rtlCol="0">
            <a:spAutoFit/>
          </a:bodyPr>
          <a:lstStyle/>
          <a:p>
            <a:pPr algn="just"/>
            <a:r>
              <a:rPr lang="es-ES" sz="2000" dirty="0"/>
              <a:t>Segmentar los caracteres que hay en la placa de una matrícula de la Unión Europea (UE).</a:t>
            </a:r>
          </a:p>
        </p:txBody>
      </p:sp>
      <p:sp>
        <p:nvSpPr>
          <p:cNvPr id="7" name="CuadroTexto 6">
            <a:extLst>
              <a:ext uri="{FF2B5EF4-FFF2-40B4-BE49-F238E27FC236}">
                <a16:creationId xmlns:a16="http://schemas.microsoft.com/office/drawing/2014/main" id="{8C79CA28-079D-9975-8835-5EEB85B2E2A8}"/>
              </a:ext>
            </a:extLst>
          </p:cNvPr>
          <p:cNvSpPr txBox="1"/>
          <p:nvPr/>
        </p:nvSpPr>
        <p:spPr>
          <a:xfrm>
            <a:off x="415635" y="4551082"/>
            <a:ext cx="3713019" cy="707886"/>
          </a:xfrm>
          <a:prstGeom prst="rect">
            <a:avLst/>
          </a:prstGeom>
          <a:solidFill>
            <a:schemeClr val="accent1">
              <a:lumMod val="40000"/>
              <a:lumOff val="60000"/>
              <a:alpha val="50000"/>
            </a:schemeClr>
          </a:solidFill>
        </p:spPr>
        <p:txBody>
          <a:bodyPr wrap="square" rtlCol="0">
            <a:spAutoFit/>
          </a:bodyPr>
          <a:lstStyle>
            <a:defPPr>
              <a:defRPr lang="es-ES"/>
            </a:defPPr>
            <a:lvl1pPr algn="just">
              <a:defRPr sz="2000"/>
            </a:lvl1pPr>
          </a:lstStyle>
          <a:p>
            <a:r>
              <a:rPr lang="es-ES" dirty="0"/>
              <a:t>Reconocer cada uno de los caracteres segmentados</a:t>
            </a:r>
          </a:p>
        </p:txBody>
      </p:sp>
      <p:pic>
        <p:nvPicPr>
          <p:cNvPr id="10" name="Imagen 9">
            <a:extLst>
              <a:ext uri="{FF2B5EF4-FFF2-40B4-BE49-F238E27FC236}">
                <a16:creationId xmlns:a16="http://schemas.microsoft.com/office/drawing/2014/main" id="{27637FF1-38CE-4A63-76D7-16B17A76D080}"/>
              </a:ext>
            </a:extLst>
          </p:cNvPr>
          <p:cNvPicPr>
            <a:picLocks noChangeAspect="1"/>
          </p:cNvPicPr>
          <p:nvPr/>
        </p:nvPicPr>
        <p:blipFill>
          <a:blip r:embed="rId6"/>
          <a:stretch>
            <a:fillRect/>
          </a:stretch>
        </p:blipFill>
        <p:spPr>
          <a:xfrm>
            <a:off x="9023681" y="2410317"/>
            <a:ext cx="2752684" cy="445769"/>
          </a:xfrm>
          <a:prstGeom prst="rect">
            <a:avLst/>
          </a:prstGeom>
        </p:spPr>
      </p:pic>
      <p:pic>
        <p:nvPicPr>
          <p:cNvPr id="12" name="Imagen 11">
            <a:extLst>
              <a:ext uri="{FF2B5EF4-FFF2-40B4-BE49-F238E27FC236}">
                <a16:creationId xmlns:a16="http://schemas.microsoft.com/office/drawing/2014/main" id="{46AE1142-DF67-99E2-25FB-2DEFF9F21BAB}"/>
              </a:ext>
            </a:extLst>
          </p:cNvPr>
          <p:cNvPicPr>
            <a:picLocks noChangeAspect="1"/>
          </p:cNvPicPr>
          <p:nvPr/>
        </p:nvPicPr>
        <p:blipFill>
          <a:blip r:embed="rId7"/>
          <a:stretch>
            <a:fillRect/>
          </a:stretch>
        </p:blipFill>
        <p:spPr>
          <a:xfrm>
            <a:off x="4839731" y="2410317"/>
            <a:ext cx="2752683" cy="444954"/>
          </a:xfrm>
          <a:prstGeom prst="rect">
            <a:avLst/>
          </a:prstGeom>
        </p:spPr>
      </p:pic>
      <p:sp>
        <p:nvSpPr>
          <p:cNvPr id="13" name="Flecha: a la derecha 12">
            <a:extLst>
              <a:ext uri="{FF2B5EF4-FFF2-40B4-BE49-F238E27FC236}">
                <a16:creationId xmlns:a16="http://schemas.microsoft.com/office/drawing/2014/main" id="{F3E908A3-373F-96BD-FFE7-15DD7B0A7224}"/>
              </a:ext>
            </a:extLst>
          </p:cNvPr>
          <p:cNvSpPr/>
          <p:nvPr/>
        </p:nvSpPr>
        <p:spPr>
          <a:xfrm>
            <a:off x="7915502" y="2507866"/>
            <a:ext cx="785090" cy="330123"/>
          </a:xfrm>
          <a:prstGeom prst="rightArrow">
            <a:avLst/>
          </a:prstGeom>
          <a:solidFill>
            <a:schemeClr val="bg2">
              <a:lumMod val="5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800" b="1">
              <a:solidFill>
                <a:schemeClr val="tx1"/>
              </a:solidFill>
            </a:endParaRPr>
          </a:p>
        </p:txBody>
      </p:sp>
      <p:pic>
        <p:nvPicPr>
          <p:cNvPr id="16" name="Imagen 15">
            <a:extLst>
              <a:ext uri="{FF2B5EF4-FFF2-40B4-BE49-F238E27FC236}">
                <a16:creationId xmlns:a16="http://schemas.microsoft.com/office/drawing/2014/main" id="{5374D986-1DED-5ED1-3F5F-085CE8645257}"/>
              </a:ext>
            </a:extLst>
          </p:cNvPr>
          <p:cNvPicPr>
            <a:picLocks noChangeAspect="1"/>
          </p:cNvPicPr>
          <p:nvPr/>
        </p:nvPicPr>
        <p:blipFill>
          <a:blip r:embed="rId8"/>
          <a:stretch>
            <a:fillRect/>
          </a:stretch>
        </p:blipFill>
        <p:spPr>
          <a:xfrm>
            <a:off x="4839731" y="4263812"/>
            <a:ext cx="6876248" cy="1282426"/>
          </a:xfrm>
          <a:prstGeom prst="rect">
            <a:avLst/>
          </a:prstGeom>
        </p:spPr>
      </p:pic>
    </p:spTree>
    <p:extLst>
      <p:ext uri="{BB962C8B-B14F-4D97-AF65-F5344CB8AC3E}">
        <p14:creationId xmlns:p14="http://schemas.microsoft.com/office/powerpoint/2010/main" val="218866438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20</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7" name="Título 16">
            <a:extLst>
              <a:ext uri="{FF2B5EF4-FFF2-40B4-BE49-F238E27FC236}">
                <a16:creationId xmlns:a16="http://schemas.microsoft.com/office/drawing/2014/main" id="{8367710E-081C-E64B-4FE8-5CA5FA5E551B}"/>
              </a:ext>
            </a:extLst>
          </p:cNvPr>
          <p:cNvSpPr>
            <a:spLocks noGrp="1"/>
          </p:cNvSpPr>
          <p:nvPr>
            <p:ph type="title"/>
          </p:nvPr>
        </p:nvSpPr>
        <p:spPr>
          <a:xfrm>
            <a:off x="166255" y="756186"/>
            <a:ext cx="11859490" cy="583087"/>
          </a:xfrm>
        </p:spPr>
        <p:txBody>
          <a:bodyPr>
            <a:noAutofit/>
          </a:bodyPr>
          <a:lstStyle/>
          <a:p>
            <a:r>
              <a:rPr lang="es-ES" sz="3200" b="1" dirty="0"/>
              <a:t>Reconocimiento de Caracteres: Correlación Bidimensional Normalizada</a:t>
            </a:r>
          </a:p>
        </p:txBody>
      </p:sp>
      <p:sp>
        <p:nvSpPr>
          <p:cNvPr id="8" name="CuadroTexto 7">
            <a:extLst>
              <a:ext uri="{FF2B5EF4-FFF2-40B4-BE49-F238E27FC236}">
                <a16:creationId xmlns:a16="http://schemas.microsoft.com/office/drawing/2014/main" id="{2AFE1138-85D0-DB33-FB6D-45EC7DD98F72}"/>
              </a:ext>
            </a:extLst>
          </p:cNvPr>
          <p:cNvSpPr txBox="1"/>
          <p:nvPr/>
        </p:nvSpPr>
        <p:spPr>
          <a:xfrm>
            <a:off x="266701" y="1662752"/>
            <a:ext cx="11759044" cy="646331"/>
          </a:xfrm>
          <a:prstGeom prst="rect">
            <a:avLst/>
          </a:prstGeom>
          <a:solidFill>
            <a:schemeClr val="accent1">
              <a:lumMod val="40000"/>
              <a:lumOff val="60000"/>
              <a:alpha val="50000"/>
            </a:schemeClr>
          </a:solidFill>
        </p:spPr>
        <p:txBody>
          <a:bodyPr wrap="square" rtlCol="0">
            <a:spAutoFit/>
          </a:bodyPr>
          <a:lstStyle/>
          <a:p>
            <a:pPr algn="just"/>
            <a:r>
              <a:rPr lang="es-ES" dirty="0"/>
              <a:t>Evalúa la similitud del carácter desconocido con plantillas generadas de caracteres conocidos. El reconocimiento del carácter se decide según la plantilla para la que se alcanza máxima similitud.</a:t>
            </a:r>
            <a:endParaRPr lang="es-ES" b="1" dirty="0"/>
          </a:p>
        </p:txBody>
      </p:sp>
      <p:sp>
        <p:nvSpPr>
          <p:cNvPr id="10" name="CuadroTexto 9">
            <a:extLst>
              <a:ext uri="{FF2B5EF4-FFF2-40B4-BE49-F238E27FC236}">
                <a16:creationId xmlns:a16="http://schemas.microsoft.com/office/drawing/2014/main" id="{CFD2218D-9D61-C4D1-53DB-6CB9E636491F}"/>
              </a:ext>
            </a:extLst>
          </p:cNvPr>
          <p:cNvSpPr txBox="1"/>
          <p:nvPr/>
        </p:nvSpPr>
        <p:spPr>
          <a:xfrm>
            <a:off x="266701" y="2460637"/>
            <a:ext cx="11759044" cy="369332"/>
          </a:xfrm>
          <a:prstGeom prst="rect">
            <a:avLst/>
          </a:prstGeom>
          <a:solidFill>
            <a:schemeClr val="accent1">
              <a:lumMod val="40000"/>
              <a:lumOff val="60000"/>
              <a:alpha val="50000"/>
            </a:schemeClr>
          </a:solidFill>
        </p:spPr>
        <p:txBody>
          <a:bodyPr wrap="square" rtlCol="0">
            <a:spAutoFit/>
          </a:bodyPr>
          <a:lstStyle/>
          <a:p>
            <a:pPr algn="just"/>
            <a:r>
              <a:rPr lang="es-ES" dirty="0"/>
              <a:t>Las plantillas proporcionadas son 182 (26 objetos y 7 ángulos). </a:t>
            </a:r>
            <a:endParaRPr lang="es-ES" b="1" dirty="0"/>
          </a:p>
        </p:txBody>
      </p:sp>
      <p:sp>
        <p:nvSpPr>
          <p:cNvPr id="16" name="CuadroTexto 15">
            <a:extLst>
              <a:ext uri="{FF2B5EF4-FFF2-40B4-BE49-F238E27FC236}">
                <a16:creationId xmlns:a16="http://schemas.microsoft.com/office/drawing/2014/main" id="{D9EEF18B-4215-F472-7EA5-EB0BF7AADA47}"/>
              </a:ext>
            </a:extLst>
          </p:cNvPr>
          <p:cNvSpPr txBox="1"/>
          <p:nvPr/>
        </p:nvSpPr>
        <p:spPr>
          <a:xfrm>
            <a:off x="479137" y="3231459"/>
            <a:ext cx="3198089" cy="923330"/>
          </a:xfrm>
          <a:prstGeom prst="rect">
            <a:avLst/>
          </a:prstGeom>
          <a:solidFill>
            <a:schemeClr val="accent1">
              <a:lumMod val="40000"/>
              <a:lumOff val="60000"/>
              <a:alpha val="50000"/>
            </a:schemeClr>
          </a:solidFill>
        </p:spPr>
        <p:txBody>
          <a:bodyPr wrap="square" rtlCol="0">
            <a:spAutoFit/>
          </a:bodyPr>
          <a:lstStyle/>
          <a:p>
            <a:pPr algn="just"/>
            <a:r>
              <a:rPr lang="es-ES" dirty="0"/>
              <a:t>Los objetos son cada uno de los caracteres que pueden aparecer en las matrículas.</a:t>
            </a:r>
          </a:p>
        </p:txBody>
      </p:sp>
      <p:pic>
        <p:nvPicPr>
          <p:cNvPr id="18" name="Imagen 17" descr="Texto&#10;&#10;Descripción generada automáticamente">
            <a:extLst>
              <a:ext uri="{FF2B5EF4-FFF2-40B4-BE49-F238E27FC236}">
                <a16:creationId xmlns:a16="http://schemas.microsoft.com/office/drawing/2014/main" id="{9178733A-45B3-F47A-BA35-1D3E0EF79DB2}"/>
              </a:ext>
            </a:extLst>
          </p:cNvPr>
          <p:cNvPicPr>
            <a:picLocks noChangeAspect="1"/>
          </p:cNvPicPr>
          <p:nvPr/>
        </p:nvPicPr>
        <p:blipFill rotWithShape="1">
          <a:blip r:embed="rId5">
            <a:extLst>
              <a:ext uri="{28A0092B-C50C-407E-A947-70E740481C1C}">
                <a14:useLocalDpi xmlns:a14="http://schemas.microsoft.com/office/drawing/2010/main" val="0"/>
              </a:ext>
            </a:extLst>
          </a:blip>
          <a:srcRect l="6410" t="5476" r="18680" b="42753"/>
          <a:stretch/>
        </p:blipFill>
        <p:spPr>
          <a:xfrm>
            <a:off x="4018972" y="3093483"/>
            <a:ext cx="3084945" cy="1199282"/>
          </a:xfrm>
          <a:prstGeom prst="rect">
            <a:avLst/>
          </a:prstGeom>
        </p:spPr>
      </p:pic>
      <p:pic>
        <p:nvPicPr>
          <p:cNvPr id="20" name="Imagen 19" descr="Texto&#10;&#10;Descripción generada automáticamente">
            <a:extLst>
              <a:ext uri="{FF2B5EF4-FFF2-40B4-BE49-F238E27FC236}">
                <a16:creationId xmlns:a16="http://schemas.microsoft.com/office/drawing/2014/main" id="{B148457C-A741-54E4-34F4-21C92E5ACDEF}"/>
              </a:ext>
            </a:extLst>
          </p:cNvPr>
          <p:cNvPicPr>
            <a:picLocks noChangeAspect="1"/>
          </p:cNvPicPr>
          <p:nvPr/>
        </p:nvPicPr>
        <p:blipFill rotWithShape="1">
          <a:blip r:embed="rId6">
            <a:extLst>
              <a:ext uri="{28A0092B-C50C-407E-A947-70E740481C1C}">
                <a14:useLocalDpi xmlns:a14="http://schemas.microsoft.com/office/drawing/2010/main" val="0"/>
              </a:ext>
            </a:extLst>
          </a:blip>
          <a:srcRect t="1" r="38818" b="40659"/>
          <a:stretch/>
        </p:blipFill>
        <p:spPr>
          <a:xfrm>
            <a:off x="7196282" y="3093483"/>
            <a:ext cx="2198254" cy="1199282"/>
          </a:xfrm>
          <a:prstGeom prst="rect">
            <a:avLst/>
          </a:prstGeom>
        </p:spPr>
      </p:pic>
      <p:sp>
        <p:nvSpPr>
          <p:cNvPr id="21" name="CuadroTexto 20">
            <a:extLst>
              <a:ext uri="{FF2B5EF4-FFF2-40B4-BE49-F238E27FC236}">
                <a16:creationId xmlns:a16="http://schemas.microsoft.com/office/drawing/2014/main" id="{DA373ADF-15F2-7B93-1BED-6F631110D1DD}"/>
              </a:ext>
            </a:extLst>
          </p:cNvPr>
          <p:cNvSpPr txBox="1"/>
          <p:nvPr/>
        </p:nvSpPr>
        <p:spPr>
          <a:xfrm>
            <a:off x="479136" y="4719831"/>
            <a:ext cx="3198089" cy="923330"/>
          </a:xfrm>
          <a:prstGeom prst="rect">
            <a:avLst/>
          </a:prstGeom>
          <a:solidFill>
            <a:schemeClr val="accent1">
              <a:lumMod val="40000"/>
              <a:lumOff val="60000"/>
              <a:alpha val="50000"/>
            </a:schemeClr>
          </a:solidFill>
        </p:spPr>
        <p:txBody>
          <a:bodyPr wrap="square" rtlCol="0">
            <a:spAutoFit/>
          </a:bodyPr>
          <a:lstStyle/>
          <a:p>
            <a:pPr algn="just"/>
            <a:r>
              <a:rPr lang="es-ES" dirty="0"/>
              <a:t>Cada objeto tiene 7 variantes en las que están girados cierto ángulo (-9, -6, -3, 0, 3, 6, 9)</a:t>
            </a:r>
          </a:p>
        </p:txBody>
      </p:sp>
      <p:pic>
        <p:nvPicPr>
          <p:cNvPr id="22" name="Imagen 21">
            <a:extLst>
              <a:ext uri="{FF2B5EF4-FFF2-40B4-BE49-F238E27FC236}">
                <a16:creationId xmlns:a16="http://schemas.microsoft.com/office/drawing/2014/main" id="{1278FE80-17A3-3B39-DB60-27A631B3B0D6}"/>
              </a:ext>
            </a:extLst>
          </p:cNvPr>
          <p:cNvPicPr>
            <a:picLocks noChangeAspect="1"/>
          </p:cNvPicPr>
          <p:nvPr/>
        </p:nvPicPr>
        <p:blipFill>
          <a:blip r:embed="rId7"/>
          <a:stretch>
            <a:fillRect/>
          </a:stretch>
        </p:blipFill>
        <p:spPr>
          <a:xfrm>
            <a:off x="5404348" y="4814699"/>
            <a:ext cx="447675" cy="714375"/>
          </a:xfrm>
          <a:prstGeom prst="rect">
            <a:avLst/>
          </a:prstGeom>
        </p:spPr>
      </p:pic>
      <p:pic>
        <p:nvPicPr>
          <p:cNvPr id="23" name="Imagen 22">
            <a:extLst>
              <a:ext uri="{FF2B5EF4-FFF2-40B4-BE49-F238E27FC236}">
                <a16:creationId xmlns:a16="http://schemas.microsoft.com/office/drawing/2014/main" id="{21745448-F7D6-D51F-82F0-51E894193A6A}"/>
              </a:ext>
            </a:extLst>
          </p:cNvPr>
          <p:cNvPicPr>
            <a:picLocks noChangeAspect="1"/>
          </p:cNvPicPr>
          <p:nvPr/>
        </p:nvPicPr>
        <p:blipFill>
          <a:blip r:embed="rId8"/>
          <a:stretch>
            <a:fillRect/>
          </a:stretch>
        </p:blipFill>
        <p:spPr>
          <a:xfrm>
            <a:off x="5879300" y="4821275"/>
            <a:ext cx="447675" cy="714375"/>
          </a:xfrm>
          <a:prstGeom prst="rect">
            <a:avLst/>
          </a:prstGeom>
        </p:spPr>
      </p:pic>
      <p:pic>
        <p:nvPicPr>
          <p:cNvPr id="24" name="Imagen 23">
            <a:extLst>
              <a:ext uri="{FF2B5EF4-FFF2-40B4-BE49-F238E27FC236}">
                <a16:creationId xmlns:a16="http://schemas.microsoft.com/office/drawing/2014/main" id="{1A8BBD11-FCF9-3337-41EA-071BEF88469B}"/>
              </a:ext>
            </a:extLst>
          </p:cNvPr>
          <p:cNvPicPr>
            <a:picLocks noChangeAspect="1"/>
          </p:cNvPicPr>
          <p:nvPr/>
        </p:nvPicPr>
        <p:blipFill>
          <a:blip r:embed="rId9"/>
          <a:stretch>
            <a:fillRect/>
          </a:stretch>
        </p:blipFill>
        <p:spPr>
          <a:xfrm>
            <a:off x="6354252" y="4824225"/>
            <a:ext cx="438150" cy="695325"/>
          </a:xfrm>
          <a:prstGeom prst="rect">
            <a:avLst/>
          </a:prstGeom>
        </p:spPr>
      </p:pic>
      <p:pic>
        <p:nvPicPr>
          <p:cNvPr id="25" name="Imagen 24">
            <a:extLst>
              <a:ext uri="{FF2B5EF4-FFF2-40B4-BE49-F238E27FC236}">
                <a16:creationId xmlns:a16="http://schemas.microsoft.com/office/drawing/2014/main" id="{A7BCE9B8-386D-6F1C-E323-A597AAAB5C32}"/>
              </a:ext>
            </a:extLst>
          </p:cNvPr>
          <p:cNvPicPr>
            <a:picLocks noChangeAspect="1"/>
          </p:cNvPicPr>
          <p:nvPr/>
        </p:nvPicPr>
        <p:blipFill>
          <a:blip r:embed="rId10"/>
          <a:stretch>
            <a:fillRect/>
          </a:stretch>
        </p:blipFill>
        <p:spPr>
          <a:xfrm>
            <a:off x="6819679" y="4843274"/>
            <a:ext cx="419100" cy="685800"/>
          </a:xfrm>
          <a:prstGeom prst="rect">
            <a:avLst/>
          </a:prstGeom>
        </p:spPr>
      </p:pic>
      <p:pic>
        <p:nvPicPr>
          <p:cNvPr id="26" name="Imagen 25">
            <a:extLst>
              <a:ext uri="{FF2B5EF4-FFF2-40B4-BE49-F238E27FC236}">
                <a16:creationId xmlns:a16="http://schemas.microsoft.com/office/drawing/2014/main" id="{DC8DC35A-CDD7-1551-52AC-8C1AF9D06447}"/>
              </a:ext>
            </a:extLst>
          </p:cNvPr>
          <p:cNvPicPr>
            <a:picLocks noChangeAspect="1"/>
          </p:cNvPicPr>
          <p:nvPr/>
        </p:nvPicPr>
        <p:blipFill>
          <a:blip r:embed="rId11"/>
          <a:stretch>
            <a:fillRect/>
          </a:stretch>
        </p:blipFill>
        <p:spPr>
          <a:xfrm>
            <a:off x="7276156" y="4819461"/>
            <a:ext cx="428625" cy="704850"/>
          </a:xfrm>
          <a:prstGeom prst="rect">
            <a:avLst/>
          </a:prstGeom>
        </p:spPr>
      </p:pic>
      <p:pic>
        <p:nvPicPr>
          <p:cNvPr id="27" name="Imagen 26">
            <a:extLst>
              <a:ext uri="{FF2B5EF4-FFF2-40B4-BE49-F238E27FC236}">
                <a16:creationId xmlns:a16="http://schemas.microsoft.com/office/drawing/2014/main" id="{EDD8A44B-65FD-2C82-1765-C1B409829326}"/>
              </a:ext>
            </a:extLst>
          </p:cNvPr>
          <p:cNvPicPr>
            <a:picLocks noChangeAspect="1"/>
          </p:cNvPicPr>
          <p:nvPr/>
        </p:nvPicPr>
        <p:blipFill>
          <a:blip r:embed="rId12"/>
          <a:stretch>
            <a:fillRect/>
          </a:stretch>
        </p:blipFill>
        <p:spPr>
          <a:xfrm>
            <a:off x="7737108" y="4820008"/>
            <a:ext cx="457200" cy="714375"/>
          </a:xfrm>
          <a:prstGeom prst="rect">
            <a:avLst/>
          </a:prstGeom>
        </p:spPr>
      </p:pic>
      <p:pic>
        <p:nvPicPr>
          <p:cNvPr id="28" name="Imagen 27">
            <a:extLst>
              <a:ext uri="{FF2B5EF4-FFF2-40B4-BE49-F238E27FC236}">
                <a16:creationId xmlns:a16="http://schemas.microsoft.com/office/drawing/2014/main" id="{63B513E4-3A0C-8E46-91B7-3714208AFD7D}"/>
              </a:ext>
            </a:extLst>
          </p:cNvPr>
          <p:cNvPicPr>
            <a:picLocks noChangeAspect="1"/>
          </p:cNvPicPr>
          <p:nvPr/>
        </p:nvPicPr>
        <p:blipFill>
          <a:blip r:embed="rId13"/>
          <a:stretch>
            <a:fillRect/>
          </a:stretch>
        </p:blipFill>
        <p:spPr>
          <a:xfrm>
            <a:off x="8216612" y="4828986"/>
            <a:ext cx="466725" cy="685800"/>
          </a:xfrm>
          <a:prstGeom prst="rect">
            <a:avLst/>
          </a:prstGeom>
        </p:spPr>
      </p:pic>
    </p:spTree>
    <p:extLst>
      <p:ext uri="{BB962C8B-B14F-4D97-AF65-F5344CB8AC3E}">
        <p14:creationId xmlns:p14="http://schemas.microsoft.com/office/powerpoint/2010/main" val="228259503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21</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pic>
        <p:nvPicPr>
          <p:cNvPr id="3" name="Imagen 2">
            <a:extLst>
              <a:ext uri="{FF2B5EF4-FFF2-40B4-BE49-F238E27FC236}">
                <a16:creationId xmlns:a16="http://schemas.microsoft.com/office/drawing/2014/main" id="{6743B06C-14C5-7E8F-2B47-014CC73DFBDA}"/>
              </a:ext>
            </a:extLst>
          </p:cNvPr>
          <p:cNvPicPr>
            <a:picLocks noChangeAspect="1"/>
          </p:cNvPicPr>
          <p:nvPr/>
        </p:nvPicPr>
        <p:blipFill>
          <a:blip r:embed="rId5"/>
          <a:stretch>
            <a:fillRect/>
          </a:stretch>
        </p:blipFill>
        <p:spPr>
          <a:xfrm>
            <a:off x="166255" y="1662752"/>
            <a:ext cx="4964978" cy="4373297"/>
          </a:xfrm>
          <a:prstGeom prst="rect">
            <a:avLst/>
          </a:prstGeom>
        </p:spPr>
      </p:pic>
      <p:sp>
        <p:nvSpPr>
          <p:cNvPr id="7" name="Título 16">
            <a:extLst>
              <a:ext uri="{FF2B5EF4-FFF2-40B4-BE49-F238E27FC236}">
                <a16:creationId xmlns:a16="http://schemas.microsoft.com/office/drawing/2014/main" id="{FDA48E4F-974D-9EFA-3636-46AE871309D9}"/>
              </a:ext>
            </a:extLst>
          </p:cNvPr>
          <p:cNvSpPr>
            <a:spLocks noGrp="1"/>
          </p:cNvSpPr>
          <p:nvPr>
            <p:ph type="title"/>
          </p:nvPr>
        </p:nvSpPr>
        <p:spPr>
          <a:xfrm>
            <a:off x="166255" y="756186"/>
            <a:ext cx="11859490" cy="583087"/>
          </a:xfrm>
        </p:spPr>
        <p:txBody>
          <a:bodyPr>
            <a:noAutofit/>
          </a:bodyPr>
          <a:lstStyle/>
          <a:p>
            <a:r>
              <a:rPr lang="es-ES" sz="3200" b="1" dirty="0"/>
              <a:t>Reconocimiento de Caracteres: Correlación Bidimensional Normalizada</a:t>
            </a:r>
          </a:p>
        </p:txBody>
      </p:sp>
      <p:pic>
        <p:nvPicPr>
          <p:cNvPr id="10" name="Imagen 9">
            <a:extLst>
              <a:ext uri="{FF2B5EF4-FFF2-40B4-BE49-F238E27FC236}">
                <a16:creationId xmlns:a16="http://schemas.microsoft.com/office/drawing/2014/main" id="{E201CE0B-B534-191B-B984-4EA169082A6A}"/>
              </a:ext>
            </a:extLst>
          </p:cNvPr>
          <p:cNvPicPr>
            <a:picLocks noChangeAspect="1"/>
          </p:cNvPicPr>
          <p:nvPr/>
        </p:nvPicPr>
        <p:blipFill>
          <a:blip r:embed="rId6"/>
          <a:stretch>
            <a:fillRect/>
          </a:stretch>
        </p:blipFill>
        <p:spPr>
          <a:xfrm>
            <a:off x="5246254" y="1730785"/>
            <a:ext cx="6800467" cy="295089"/>
          </a:xfrm>
          <a:prstGeom prst="rect">
            <a:avLst/>
          </a:prstGeom>
        </p:spPr>
      </p:pic>
      <p:sp>
        <p:nvSpPr>
          <p:cNvPr id="11" name="Rectángulo 10">
            <a:extLst>
              <a:ext uri="{FF2B5EF4-FFF2-40B4-BE49-F238E27FC236}">
                <a16:creationId xmlns:a16="http://schemas.microsoft.com/office/drawing/2014/main" id="{FDB025A7-59D4-A0A9-3006-0AE5306619CE}"/>
              </a:ext>
            </a:extLst>
          </p:cNvPr>
          <p:cNvSpPr/>
          <p:nvPr/>
        </p:nvSpPr>
        <p:spPr>
          <a:xfrm>
            <a:off x="387927" y="3038764"/>
            <a:ext cx="4645891" cy="184727"/>
          </a:xfrm>
          <a:prstGeom prst="rect">
            <a:avLst/>
          </a:prstGeom>
          <a:noFill/>
          <a:ln w="28575">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1AF4216E-F679-EB92-915C-5D203B4BAB58}"/>
              </a:ext>
            </a:extLst>
          </p:cNvPr>
          <p:cNvSpPr/>
          <p:nvPr/>
        </p:nvSpPr>
        <p:spPr>
          <a:xfrm>
            <a:off x="5246254" y="1734507"/>
            <a:ext cx="6800467" cy="291367"/>
          </a:xfrm>
          <a:prstGeom prst="rect">
            <a:avLst/>
          </a:prstGeom>
          <a:noFill/>
          <a:ln w="28575">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623C5300-4517-4DEF-9E98-1A318A949BBB}"/>
              </a:ext>
            </a:extLst>
          </p:cNvPr>
          <p:cNvSpPr/>
          <p:nvPr/>
        </p:nvSpPr>
        <p:spPr>
          <a:xfrm>
            <a:off x="9324975" y="1730785"/>
            <a:ext cx="666750" cy="291367"/>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21" name="Tabla 21">
            <a:extLst>
              <a:ext uri="{FF2B5EF4-FFF2-40B4-BE49-F238E27FC236}">
                <a16:creationId xmlns:a16="http://schemas.microsoft.com/office/drawing/2014/main" id="{B5500BCE-CD55-9265-A24B-1A9A8E7663C8}"/>
              </a:ext>
            </a:extLst>
          </p:cNvPr>
          <p:cNvGraphicFramePr>
            <a:graphicFrameLocks noGrp="1"/>
          </p:cNvGraphicFramePr>
          <p:nvPr>
            <p:extLst>
              <p:ext uri="{D42A27DB-BD31-4B8C-83A1-F6EECF244321}">
                <p14:modId xmlns:p14="http://schemas.microsoft.com/office/powerpoint/2010/main" val="3076044946"/>
              </p:ext>
            </p:extLst>
          </p:nvPr>
        </p:nvGraphicFramePr>
        <p:xfrm>
          <a:off x="5246254" y="1342301"/>
          <a:ext cx="6800465" cy="365760"/>
        </p:xfrm>
        <a:graphic>
          <a:graphicData uri="http://schemas.openxmlformats.org/drawingml/2006/table">
            <a:tbl>
              <a:tblPr firstRow="1" bandRow="1">
                <a:tableStyleId>{5C22544A-7EE6-4342-B048-85BDC9FD1C3A}</a:tableStyleId>
              </a:tblPr>
              <a:tblGrid>
                <a:gridCol w="971495">
                  <a:extLst>
                    <a:ext uri="{9D8B030D-6E8A-4147-A177-3AD203B41FA5}">
                      <a16:colId xmlns:a16="http://schemas.microsoft.com/office/drawing/2014/main" val="2226764259"/>
                    </a:ext>
                  </a:extLst>
                </a:gridCol>
                <a:gridCol w="971495">
                  <a:extLst>
                    <a:ext uri="{9D8B030D-6E8A-4147-A177-3AD203B41FA5}">
                      <a16:colId xmlns:a16="http://schemas.microsoft.com/office/drawing/2014/main" val="473512739"/>
                    </a:ext>
                  </a:extLst>
                </a:gridCol>
                <a:gridCol w="971495">
                  <a:extLst>
                    <a:ext uri="{9D8B030D-6E8A-4147-A177-3AD203B41FA5}">
                      <a16:colId xmlns:a16="http://schemas.microsoft.com/office/drawing/2014/main" val="2745113935"/>
                    </a:ext>
                  </a:extLst>
                </a:gridCol>
                <a:gridCol w="971495">
                  <a:extLst>
                    <a:ext uri="{9D8B030D-6E8A-4147-A177-3AD203B41FA5}">
                      <a16:colId xmlns:a16="http://schemas.microsoft.com/office/drawing/2014/main" val="735500810"/>
                    </a:ext>
                  </a:extLst>
                </a:gridCol>
                <a:gridCol w="971495">
                  <a:extLst>
                    <a:ext uri="{9D8B030D-6E8A-4147-A177-3AD203B41FA5}">
                      <a16:colId xmlns:a16="http://schemas.microsoft.com/office/drawing/2014/main" val="1165376018"/>
                    </a:ext>
                  </a:extLst>
                </a:gridCol>
                <a:gridCol w="971495">
                  <a:extLst>
                    <a:ext uri="{9D8B030D-6E8A-4147-A177-3AD203B41FA5}">
                      <a16:colId xmlns:a16="http://schemas.microsoft.com/office/drawing/2014/main" val="1123021956"/>
                    </a:ext>
                  </a:extLst>
                </a:gridCol>
                <a:gridCol w="971495">
                  <a:extLst>
                    <a:ext uri="{9D8B030D-6E8A-4147-A177-3AD203B41FA5}">
                      <a16:colId xmlns:a16="http://schemas.microsoft.com/office/drawing/2014/main" val="1526994108"/>
                    </a:ext>
                  </a:extLst>
                </a:gridCol>
              </a:tblGrid>
              <a:tr h="347159">
                <a:tc>
                  <a:txBody>
                    <a:bodyPr/>
                    <a:lstStyle/>
                    <a:p>
                      <a:pPr algn="ctr"/>
                      <a:r>
                        <a:rPr lang="es-ES" dirty="0">
                          <a:solidFill>
                            <a:schemeClr val="tx1">
                              <a:lumMod val="85000"/>
                              <a:lumOff val="15000"/>
                            </a:schemeClr>
                          </a:solidFill>
                        </a:rPr>
                        <a:t>-9</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ES" dirty="0">
                          <a:solidFill>
                            <a:schemeClr val="tx1">
                              <a:lumMod val="85000"/>
                              <a:lumOff val="15000"/>
                            </a:schemeClr>
                          </a:solidFill>
                        </a:rPr>
                        <a:t>9</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3265981"/>
                  </a:ext>
                </a:extLst>
              </a:tr>
            </a:tbl>
          </a:graphicData>
        </a:graphic>
      </p:graphicFrame>
      <p:sp>
        <p:nvSpPr>
          <p:cNvPr id="28" name="Rectángulo 27">
            <a:extLst>
              <a:ext uri="{FF2B5EF4-FFF2-40B4-BE49-F238E27FC236}">
                <a16:creationId xmlns:a16="http://schemas.microsoft.com/office/drawing/2014/main" id="{D059BCC5-FB0F-ACB5-69EE-1CA4075F8AB7}"/>
              </a:ext>
            </a:extLst>
          </p:cNvPr>
          <p:cNvSpPr/>
          <p:nvPr/>
        </p:nvSpPr>
        <p:spPr>
          <a:xfrm>
            <a:off x="3162300" y="3038763"/>
            <a:ext cx="533400" cy="184728"/>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2F985C42-6211-A4D9-21B9-40C8602FA6CB}"/>
              </a:ext>
            </a:extLst>
          </p:cNvPr>
          <p:cNvPicPr>
            <a:picLocks noChangeAspect="1"/>
          </p:cNvPicPr>
          <p:nvPr/>
        </p:nvPicPr>
        <p:blipFill>
          <a:blip r:embed="rId7"/>
          <a:stretch>
            <a:fillRect/>
          </a:stretch>
        </p:blipFill>
        <p:spPr>
          <a:xfrm>
            <a:off x="6147859" y="2630422"/>
            <a:ext cx="4672667" cy="507698"/>
          </a:xfrm>
          <a:prstGeom prst="rect">
            <a:avLst/>
          </a:prstGeom>
        </p:spPr>
      </p:pic>
      <p:pic>
        <p:nvPicPr>
          <p:cNvPr id="13" name="Imagen 12">
            <a:extLst>
              <a:ext uri="{FF2B5EF4-FFF2-40B4-BE49-F238E27FC236}">
                <a16:creationId xmlns:a16="http://schemas.microsoft.com/office/drawing/2014/main" id="{9262E2AC-502C-ED0B-CA0D-13288FBA1104}"/>
              </a:ext>
            </a:extLst>
          </p:cNvPr>
          <p:cNvPicPr>
            <a:picLocks noChangeAspect="1"/>
          </p:cNvPicPr>
          <p:nvPr/>
        </p:nvPicPr>
        <p:blipFill>
          <a:blip r:embed="rId8"/>
          <a:stretch>
            <a:fillRect/>
          </a:stretch>
        </p:blipFill>
        <p:spPr>
          <a:xfrm>
            <a:off x="6149754" y="2127456"/>
            <a:ext cx="4672667" cy="508451"/>
          </a:xfrm>
          <a:prstGeom prst="rect">
            <a:avLst/>
          </a:prstGeom>
        </p:spPr>
      </p:pic>
      <p:pic>
        <p:nvPicPr>
          <p:cNvPr id="16" name="Imagen 15">
            <a:extLst>
              <a:ext uri="{FF2B5EF4-FFF2-40B4-BE49-F238E27FC236}">
                <a16:creationId xmlns:a16="http://schemas.microsoft.com/office/drawing/2014/main" id="{07E2270D-EA49-F893-BF07-F081D3113A55}"/>
              </a:ext>
            </a:extLst>
          </p:cNvPr>
          <p:cNvPicPr>
            <a:picLocks noChangeAspect="1"/>
          </p:cNvPicPr>
          <p:nvPr/>
        </p:nvPicPr>
        <p:blipFill>
          <a:blip r:embed="rId9"/>
          <a:stretch>
            <a:fillRect/>
          </a:stretch>
        </p:blipFill>
        <p:spPr>
          <a:xfrm>
            <a:off x="6149754" y="3156857"/>
            <a:ext cx="4670772" cy="537969"/>
          </a:xfrm>
          <a:prstGeom prst="rect">
            <a:avLst/>
          </a:prstGeom>
        </p:spPr>
      </p:pic>
      <p:pic>
        <p:nvPicPr>
          <p:cNvPr id="18" name="Imagen 17">
            <a:extLst>
              <a:ext uri="{FF2B5EF4-FFF2-40B4-BE49-F238E27FC236}">
                <a16:creationId xmlns:a16="http://schemas.microsoft.com/office/drawing/2014/main" id="{087F1639-BCB0-24CD-B2D8-A5EC24D901CE}"/>
              </a:ext>
            </a:extLst>
          </p:cNvPr>
          <p:cNvPicPr>
            <a:picLocks noChangeAspect="1"/>
          </p:cNvPicPr>
          <p:nvPr/>
        </p:nvPicPr>
        <p:blipFill>
          <a:blip r:embed="rId10"/>
          <a:stretch>
            <a:fillRect/>
          </a:stretch>
        </p:blipFill>
        <p:spPr>
          <a:xfrm>
            <a:off x="6149754" y="3684031"/>
            <a:ext cx="4670772" cy="549799"/>
          </a:xfrm>
          <a:prstGeom prst="rect">
            <a:avLst/>
          </a:prstGeom>
        </p:spPr>
      </p:pic>
      <p:pic>
        <p:nvPicPr>
          <p:cNvPr id="25" name="Imagen 24">
            <a:extLst>
              <a:ext uri="{FF2B5EF4-FFF2-40B4-BE49-F238E27FC236}">
                <a16:creationId xmlns:a16="http://schemas.microsoft.com/office/drawing/2014/main" id="{1856CCC1-BE85-B19B-2F7C-CC9D0C38550D}"/>
              </a:ext>
            </a:extLst>
          </p:cNvPr>
          <p:cNvPicPr>
            <a:picLocks noChangeAspect="1"/>
          </p:cNvPicPr>
          <p:nvPr/>
        </p:nvPicPr>
        <p:blipFill>
          <a:blip r:embed="rId11"/>
          <a:stretch>
            <a:fillRect/>
          </a:stretch>
        </p:blipFill>
        <p:spPr>
          <a:xfrm>
            <a:off x="6149754" y="4227557"/>
            <a:ext cx="4670772" cy="511728"/>
          </a:xfrm>
          <a:prstGeom prst="rect">
            <a:avLst/>
          </a:prstGeom>
        </p:spPr>
      </p:pic>
      <p:pic>
        <p:nvPicPr>
          <p:cNvPr id="29" name="Imagen 28">
            <a:extLst>
              <a:ext uri="{FF2B5EF4-FFF2-40B4-BE49-F238E27FC236}">
                <a16:creationId xmlns:a16="http://schemas.microsoft.com/office/drawing/2014/main" id="{2A3A28F2-74A0-3027-8DCF-46B5AAF7E178}"/>
              </a:ext>
            </a:extLst>
          </p:cNvPr>
          <p:cNvPicPr>
            <a:picLocks noChangeAspect="1"/>
          </p:cNvPicPr>
          <p:nvPr/>
        </p:nvPicPr>
        <p:blipFill>
          <a:blip r:embed="rId12"/>
          <a:stretch>
            <a:fillRect/>
          </a:stretch>
        </p:blipFill>
        <p:spPr>
          <a:xfrm>
            <a:off x="6149754" y="4739285"/>
            <a:ext cx="4670772" cy="627821"/>
          </a:xfrm>
          <a:prstGeom prst="rect">
            <a:avLst/>
          </a:prstGeom>
        </p:spPr>
      </p:pic>
      <p:pic>
        <p:nvPicPr>
          <p:cNvPr id="33" name="Imagen 32">
            <a:extLst>
              <a:ext uri="{FF2B5EF4-FFF2-40B4-BE49-F238E27FC236}">
                <a16:creationId xmlns:a16="http://schemas.microsoft.com/office/drawing/2014/main" id="{39AF78B5-46EB-1FC8-B56A-06F271234F99}"/>
              </a:ext>
            </a:extLst>
          </p:cNvPr>
          <p:cNvPicPr>
            <a:picLocks noChangeAspect="1"/>
          </p:cNvPicPr>
          <p:nvPr/>
        </p:nvPicPr>
        <p:blipFill>
          <a:blip r:embed="rId13"/>
          <a:stretch>
            <a:fillRect/>
          </a:stretch>
        </p:blipFill>
        <p:spPr>
          <a:xfrm>
            <a:off x="6173693" y="5345667"/>
            <a:ext cx="4646833" cy="475512"/>
          </a:xfrm>
          <a:prstGeom prst="rect">
            <a:avLst/>
          </a:prstGeom>
        </p:spPr>
      </p:pic>
    </p:spTree>
    <p:extLst>
      <p:ext uri="{BB962C8B-B14F-4D97-AF65-F5344CB8AC3E}">
        <p14:creationId xmlns:p14="http://schemas.microsoft.com/office/powerpoint/2010/main" val="419930104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3" name="Título 2">
            <a:extLst>
              <a:ext uri="{FF2B5EF4-FFF2-40B4-BE49-F238E27FC236}">
                <a16:creationId xmlns:a16="http://schemas.microsoft.com/office/drawing/2014/main" id="{CE780BAD-B29E-DB6B-6F6B-92899FB61A31}"/>
              </a:ext>
            </a:extLst>
          </p:cNvPr>
          <p:cNvSpPr>
            <a:spLocks noGrp="1"/>
          </p:cNvSpPr>
          <p:nvPr>
            <p:ph type="title"/>
          </p:nvPr>
        </p:nvSpPr>
        <p:spPr>
          <a:xfrm>
            <a:off x="0" y="2841676"/>
            <a:ext cx="12192000" cy="1325563"/>
          </a:xfrm>
        </p:spPr>
        <p:txBody>
          <a:bodyPr/>
          <a:lstStyle/>
          <a:p>
            <a:pPr algn="ctr"/>
            <a:r>
              <a:rPr lang="es-ES" b="1" dirty="0"/>
              <a:t>Tercera Parte: Análisis de Resultados</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1192" y="6461351"/>
            <a:ext cx="2743200" cy="365125"/>
          </a:xfrm>
        </p:spPr>
        <p:txBody>
          <a:bodyPr/>
          <a:lstStyle/>
          <a:p>
            <a:fld id="{9D2534AA-3AC9-4CE3-8288-EDBF65FBAAA1}" type="slidenum">
              <a:rPr lang="es-ES" b="1" smtClean="0">
                <a:solidFill>
                  <a:schemeClr val="bg1"/>
                </a:solidFill>
              </a:rPr>
              <a:t>22</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Tree>
    <p:extLst>
      <p:ext uri="{BB962C8B-B14F-4D97-AF65-F5344CB8AC3E}">
        <p14:creationId xmlns:p14="http://schemas.microsoft.com/office/powerpoint/2010/main" val="2491246509"/>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7" name="Título 16">
            <a:extLst>
              <a:ext uri="{FF2B5EF4-FFF2-40B4-BE49-F238E27FC236}">
                <a16:creationId xmlns:a16="http://schemas.microsoft.com/office/drawing/2014/main" id="{FDA48E4F-974D-9EFA-3636-46AE871309D9}"/>
              </a:ext>
            </a:extLst>
          </p:cNvPr>
          <p:cNvSpPr>
            <a:spLocks noGrp="1"/>
          </p:cNvSpPr>
          <p:nvPr>
            <p:ph type="title"/>
          </p:nvPr>
        </p:nvSpPr>
        <p:spPr>
          <a:xfrm>
            <a:off x="166255" y="756186"/>
            <a:ext cx="11859490" cy="583087"/>
          </a:xfrm>
        </p:spPr>
        <p:txBody>
          <a:bodyPr>
            <a:noAutofit/>
          </a:bodyPr>
          <a:lstStyle/>
          <a:p>
            <a:r>
              <a:rPr lang="es-ES" sz="3200" b="1" dirty="0"/>
              <a:t>Análisis de Resultados: Tasa de Acierto</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23</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2" name="CuadroTexto 1">
            <a:extLst>
              <a:ext uri="{FF2B5EF4-FFF2-40B4-BE49-F238E27FC236}">
                <a16:creationId xmlns:a16="http://schemas.microsoft.com/office/drawing/2014/main" id="{D9CAF3A8-90B2-F138-970F-C9A5D7BADF0C}"/>
              </a:ext>
            </a:extLst>
          </p:cNvPr>
          <p:cNvSpPr txBox="1"/>
          <p:nvPr/>
        </p:nvSpPr>
        <p:spPr>
          <a:xfrm>
            <a:off x="266701" y="1662752"/>
            <a:ext cx="11759044" cy="923330"/>
          </a:xfrm>
          <a:prstGeom prst="rect">
            <a:avLst/>
          </a:prstGeom>
          <a:solidFill>
            <a:schemeClr val="accent1">
              <a:lumMod val="40000"/>
              <a:lumOff val="60000"/>
              <a:alpha val="50000"/>
            </a:schemeClr>
          </a:solidFill>
        </p:spPr>
        <p:txBody>
          <a:bodyPr wrap="square" rtlCol="0">
            <a:spAutoFit/>
          </a:bodyPr>
          <a:lstStyle/>
          <a:p>
            <a:pPr algn="just"/>
            <a:r>
              <a:rPr lang="es-ES" dirty="0"/>
              <a:t>Tras ejecutar el algoritmo de reconocimiento de caracteres sobre placas de matrículas en todas las imágenes proporcionadas, nos queda que la tasa de acierto es de un </a:t>
            </a:r>
            <a:r>
              <a:rPr lang="es-ES" b="1" dirty="0"/>
              <a:t>95%</a:t>
            </a:r>
            <a:r>
              <a:rPr lang="es-ES" dirty="0"/>
              <a:t>. Es decir, nuestro algoritmo ha reconocido todas las matrículas del test exceptuando una de ellas (</a:t>
            </a:r>
            <a:r>
              <a:rPr lang="es-ES" i="1" dirty="0"/>
              <a:t>test-08</a:t>
            </a:r>
            <a:r>
              <a:rPr lang="es-ES" dirty="0"/>
              <a:t>) por el problema comentado anteriormente.</a:t>
            </a:r>
            <a:endParaRPr lang="es-ES" b="1" dirty="0"/>
          </a:p>
        </p:txBody>
      </p:sp>
      <p:pic>
        <p:nvPicPr>
          <p:cNvPr id="13" name="Imagen 12">
            <a:extLst>
              <a:ext uri="{FF2B5EF4-FFF2-40B4-BE49-F238E27FC236}">
                <a16:creationId xmlns:a16="http://schemas.microsoft.com/office/drawing/2014/main" id="{9905ECAF-ED3A-8BBA-6764-6D14127A9358}"/>
              </a:ext>
            </a:extLst>
          </p:cNvPr>
          <p:cNvPicPr>
            <a:picLocks noChangeAspect="1"/>
          </p:cNvPicPr>
          <p:nvPr/>
        </p:nvPicPr>
        <p:blipFill>
          <a:blip r:embed="rId5"/>
          <a:stretch>
            <a:fillRect/>
          </a:stretch>
        </p:blipFill>
        <p:spPr>
          <a:xfrm>
            <a:off x="2577337" y="2909561"/>
            <a:ext cx="7037326" cy="1543169"/>
          </a:xfrm>
          <a:prstGeom prst="rect">
            <a:avLst/>
          </a:prstGeom>
        </p:spPr>
      </p:pic>
      <p:sp>
        <p:nvSpPr>
          <p:cNvPr id="14" name="CuadroTexto 13">
            <a:extLst>
              <a:ext uri="{FF2B5EF4-FFF2-40B4-BE49-F238E27FC236}">
                <a16:creationId xmlns:a16="http://schemas.microsoft.com/office/drawing/2014/main" id="{19925DC7-707C-3B45-3C59-3888C6C40EEF}"/>
              </a:ext>
            </a:extLst>
          </p:cNvPr>
          <p:cNvSpPr txBox="1"/>
          <p:nvPr/>
        </p:nvSpPr>
        <p:spPr>
          <a:xfrm>
            <a:off x="331637" y="4776209"/>
            <a:ext cx="11759044" cy="646331"/>
          </a:xfrm>
          <a:prstGeom prst="rect">
            <a:avLst/>
          </a:prstGeom>
          <a:solidFill>
            <a:schemeClr val="accent1">
              <a:lumMod val="40000"/>
              <a:lumOff val="60000"/>
              <a:alpha val="50000"/>
            </a:schemeClr>
          </a:solidFill>
        </p:spPr>
        <p:txBody>
          <a:bodyPr wrap="square" rtlCol="0">
            <a:spAutoFit/>
          </a:bodyPr>
          <a:lstStyle/>
          <a:p>
            <a:pPr algn="just"/>
            <a:r>
              <a:rPr lang="es-ES" dirty="0"/>
              <a:t>El algoritmo falla debido a que hemos supuesto que el logo de la UE está formado por un único objeto. Debido a las condiciones de iluminación, al </a:t>
            </a:r>
            <a:r>
              <a:rPr lang="es-ES" dirty="0" err="1"/>
              <a:t>binarizarlo</a:t>
            </a:r>
            <a:r>
              <a:rPr lang="es-ES" dirty="0"/>
              <a:t>, se transforma en dos fragmentos y es por eso que detecta un 1.</a:t>
            </a:r>
            <a:endParaRPr lang="es-ES" b="1" dirty="0"/>
          </a:p>
        </p:txBody>
      </p:sp>
    </p:spTree>
    <p:extLst>
      <p:ext uri="{BB962C8B-B14F-4D97-AF65-F5344CB8AC3E}">
        <p14:creationId xmlns:p14="http://schemas.microsoft.com/office/powerpoint/2010/main" val="27640227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24</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pic>
        <p:nvPicPr>
          <p:cNvPr id="3" name="Imagen 2">
            <a:extLst>
              <a:ext uri="{FF2B5EF4-FFF2-40B4-BE49-F238E27FC236}">
                <a16:creationId xmlns:a16="http://schemas.microsoft.com/office/drawing/2014/main" id="{A144386B-0374-47D9-750D-A5182F53ED48}"/>
              </a:ext>
            </a:extLst>
          </p:cNvPr>
          <p:cNvPicPr>
            <a:picLocks noChangeAspect="1"/>
          </p:cNvPicPr>
          <p:nvPr/>
        </p:nvPicPr>
        <p:blipFill>
          <a:blip r:embed="rId5"/>
          <a:stretch>
            <a:fillRect/>
          </a:stretch>
        </p:blipFill>
        <p:spPr>
          <a:xfrm>
            <a:off x="310804" y="1097155"/>
            <a:ext cx="5686425" cy="4886325"/>
          </a:xfrm>
          <a:prstGeom prst="rect">
            <a:avLst/>
          </a:prstGeom>
        </p:spPr>
      </p:pic>
      <p:sp>
        <p:nvSpPr>
          <p:cNvPr id="7" name="CuadroTexto 6">
            <a:extLst>
              <a:ext uri="{FF2B5EF4-FFF2-40B4-BE49-F238E27FC236}">
                <a16:creationId xmlns:a16="http://schemas.microsoft.com/office/drawing/2014/main" id="{54B6E9DF-639C-1589-C61A-1A8FFA6A3FBC}"/>
              </a:ext>
            </a:extLst>
          </p:cNvPr>
          <p:cNvSpPr txBox="1"/>
          <p:nvPr/>
        </p:nvSpPr>
        <p:spPr>
          <a:xfrm>
            <a:off x="6096000" y="1221727"/>
            <a:ext cx="5994681" cy="923330"/>
          </a:xfrm>
          <a:prstGeom prst="rect">
            <a:avLst/>
          </a:prstGeom>
          <a:solidFill>
            <a:schemeClr val="accent1">
              <a:lumMod val="40000"/>
              <a:lumOff val="60000"/>
              <a:alpha val="50000"/>
            </a:schemeClr>
          </a:solidFill>
        </p:spPr>
        <p:txBody>
          <a:bodyPr wrap="square" rtlCol="0">
            <a:spAutoFit/>
          </a:bodyPr>
          <a:lstStyle/>
          <a:p>
            <a:pPr algn="just"/>
            <a:r>
              <a:rPr lang="es-ES" dirty="0"/>
              <a:t>Una posible solución para este problema sería estudiar las dimensiones del logo y recortar la imagen para que no lo reconociera.</a:t>
            </a:r>
            <a:endParaRPr lang="es-ES" b="1" dirty="0"/>
          </a:p>
        </p:txBody>
      </p:sp>
      <p:sp>
        <p:nvSpPr>
          <p:cNvPr id="8" name="CuadroTexto 7">
            <a:extLst>
              <a:ext uri="{FF2B5EF4-FFF2-40B4-BE49-F238E27FC236}">
                <a16:creationId xmlns:a16="http://schemas.microsoft.com/office/drawing/2014/main" id="{71996F80-3CB7-014D-D06D-85DE6F6C3B2A}"/>
              </a:ext>
            </a:extLst>
          </p:cNvPr>
          <p:cNvSpPr txBox="1"/>
          <p:nvPr/>
        </p:nvSpPr>
        <p:spPr>
          <a:xfrm>
            <a:off x="6095999" y="2589138"/>
            <a:ext cx="5994681" cy="1200329"/>
          </a:xfrm>
          <a:prstGeom prst="rect">
            <a:avLst/>
          </a:prstGeom>
          <a:solidFill>
            <a:schemeClr val="accent1">
              <a:lumMod val="40000"/>
              <a:lumOff val="60000"/>
              <a:alpha val="50000"/>
            </a:schemeClr>
          </a:solidFill>
        </p:spPr>
        <p:txBody>
          <a:bodyPr wrap="square" rtlCol="0">
            <a:spAutoFit/>
          </a:bodyPr>
          <a:lstStyle/>
          <a:p>
            <a:pPr algn="just"/>
            <a:r>
              <a:rPr lang="es-ES" dirty="0"/>
              <a:t>Otra podría ser utilizar un umbral en la tabla de correlación.  Ya que podemos observar que los valores de correlación en el carácter ‘1’ no son demasiado altos. Sin embargo, a la hora de detectar caracteres reales los valores superan el 0.6</a:t>
            </a:r>
            <a:endParaRPr lang="es-ES" b="1" dirty="0"/>
          </a:p>
        </p:txBody>
      </p:sp>
      <p:sp>
        <p:nvSpPr>
          <p:cNvPr id="10" name="Rectángulo 9">
            <a:extLst>
              <a:ext uri="{FF2B5EF4-FFF2-40B4-BE49-F238E27FC236}">
                <a16:creationId xmlns:a16="http://schemas.microsoft.com/office/drawing/2014/main" id="{A48EF17B-C5EF-F36E-250B-672A527FBCF1}"/>
              </a:ext>
            </a:extLst>
          </p:cNvPr>
          <p:cNvSpPr/>
          <p:nvPr/>
        </p:nvSpPr>
        <p:spPr>
          <a:xfrm>
            <a:off x="554904" y="1582674"/>
            <a:ext cx="5146181" cy="206370"/>
          </a:xfrm>
          <a:prstGeom prst="rect">
            <a:avLst/>
          </a:prstGeom>
          <a:noFill/>
          <a:ln w="28575">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D22B241-4612-2F2B-4FE5-F34CD6AEAD65}"/>
              </a:ext>
            </a:extLst>
          </p:cNvPr>
          <p:cNvSpPr txBox="1"/>
          <p:nvPr/>
        </p:nvSpPr>
        <p:spPr>
          <a:xfrm>
            <a:off x="6095998" y="4233548"/>
            <a:ext cx="5994681" cy="1200329"/>
          </a:xfrm>
          <a:prstGeom prst="rect">
            <a:avLst/>
          </a:prstGeom>
          <a:solidFill>
            <a:schemeClr val="accent1">
              <a:lumMod val="40000"/>
              <a:lumOff val="60000"/>
              <a:alpha val="50000"/>
            </a:schemeClr>
          </a:solidFill>
        </p:spPr>
        <p:txBody>
          <a:bodyPr wrap="square" rtlCol="0">
            <a:spAutoFit/>
          </a:bodyPr>
          <a:lstStyle/>
          <a:p>
            <a:pPr algn="just"/>
            <a:r>
              <a:rPr lang="es-ES" dirty="0"/>
              <a:t>Otra solución sería optar por modelos más avanzados de reconocimiento de imágenes como podrían ser las redes neuronales convolucionales o utilizar algún algoritmo de </a:t>
            </a:r>
            <a:r>
              <a:rPr lang="es-ES" i="1" dirty="0" err="1"/>
              <a:t>clustering</a:t>
            </a:r>
            <a:r>
              <a:rPr lang="es-ES" dirty="0"/>
              <a:t> como KNN.</a:t>
            </a:r>
            <a:endParaRPr lang="es-ES" b="1" dirty="0"/>
          </a:p>
        </p:txBody>
      </p:sp>
    </p:spTree>
    <p:extLst>
      <p:ext uri="{BB962C8B-B14F-4D97-AF65-F5344CB8AC3E}">
        <p14:creationId xmlns:p14="http://schemas.microsoft.com/office/powerpoint/2010/main" val="273229567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25</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2" name="Título 16">
            <a:extLst>
              <a:ext uri="{FF2B5EF4-FFF2-40B4-BE49-F238E27FC236}">
                <a16:creationId xmlns:a16="http://schemas.microsoft.com/office/drawing/2014/main" id="{BD481012-D4B8-D343-1216-D728D6456D65}"/>
              </a:ext>
            </a:extLst>
          </p:cNvPr>
          <p:cNvSpPr>
            <a:spLocks noGrp="1"/>
          </p:cNvSpPr>
          <p:nvPr>
            <p:ph type="title"/>
          </p:nvPr>
        </p:nvSpPr>
        <p:spPr>
          <a:xfrm>
            <a:off x="166255" y="756186"/>
            <a:ext cx="11859490" cy="583087"/>
          </a:xfrm>
        </p:spPr>
        <p:txBody>
          <a:bodyPr>
            <a:noAutofit/>
          </a:bodyPr>
          <a:lstStyle/>
          <a:p>
            <a:r>
              <a:rPr lang="es-ES" sz="3200" b="1" dirty="0"/>
              <a:t>Análisis de Resultados: Orientación de las plantillas</a:t>
            </a:r>
          </a:p>
        </p:txBody>
      </p:sp>
      <p:sp>
        <p:nvSpPr>
          <p:cNvPr id="3" name="CuadroTexto 2">
            <a:extLst>
              <a:ext uri="{FF2B5EF4-FFF2-40B4-BE49-F238E27FC236}">
                <a16:creationId xmlns:a16="http://schemas.microsoft.com/office/drawing/2014/main" id="{648C8C16-921C-9D84-30E7-90E7B82154F7}"/>
              </a:ext>
            </a:extLst>
          </p:cNvPr>
          <p:cNvSpPr txBox="1"/>
          <p:nvPr/>
        </p:nvSpPr>
        <p:spPr>
          <a:xfrm>
            <a:off x="266701" y="1662752"/>
            <a:ext cx="11759044" cy="923330"/>
          </a:xfrm>
          <a:prstGeom prst="rect">
            <a:avLst/>
          </a:prstGeom>
          <a:solidFill>
            <a:schemeClr val="accent1">
              <a:lumMod val="40000"/>
              <a:lumOff val="60000"/>
              <a:alpha val="50000"/>
            </a:schemeClr>
          </a:solidFill>
        </p:spPr>
        <p:txBody>
          <a:bodyPr wrap="square" rtlCol="0">
            <a:spAutoFit/>
          </a:bodyPr>
          <a:lstStyle/>
          <a:p>
            <a:pPr algn="just"/>
            <a:r>
              <a:rPr lang="es-ES" dirty="0"/>
              <a:t>El disponer de varias orientaciones en cada plantilla supone una mayor tasa de acierto. Al utilizar todas las orientaciones obtenemos una tasa de acierto del 95%, mientras que, si utilizamos solo la orientación en la que el carácter está sin girar (0</a:t>
            </a:r>
            <a:r>
              <a:rPr lang="es-ES" dirty="0">
                <a:latin typeface="Calibri (Cuerpo)"/>
                <a:cs typeface="Hind Colombo SemiBold" panose="02000000000000000000" pitchFamily="2" charset="0"/>
              </a:rPr>
              <a:t>°</a:t>
            </a:r>
            <a:r>
              <a:rPr lang="es-ES" dirty="0">
                <a:cs typeface="Hind Colombo SemiBold" panose="02000000000000000000" pitchFamily="2" charset="0"/>
              </a:rPr>
              <a:t>) obtenemos una tasa de acierto del </a:t>
            </a:r>
            <a:r>
              <a:rPr lang="es-ES" b="1" dirty="0">
                <a:cs typeface="Hind Colombo SemiBold" panose="02000000000000000000" pitchFamily="2" charset="0"/>
              </a:rPr>
              <a:t>90%.</a:t>
            </a:r>
            <a:endParaRPr lang="es-ES" b="1" dirty="0"/>
          </a:p>
        </p:txBody>
      </p:sp>
      <p:pic>
        <p:nvPicPr>
          <p:cNvPr id="8" name="Imagen 7">
            <a:extLst>
              <a:ext uri="{FF2B5EF4-FFF2-40B4-BE49-F238E27FC236}">
                <a16:creationId xmlns:a16="http://schemas.microsoft.com/office/drawing/2014/main" id="{0FE1746D-E7BB-EAEB-1A8B-A2298B8D7191}"/>
              </a:ext>
            </a:extLst>
          </p:cNvPr>
          <p:cNvPicPr>
            <a:picLocks noChangeAspect="1"/>
          </p:cNvPicPr>
          <p:nvPr/>
        </p:nvPicPr>
        <p:blipFill>
          <a:blip r:embed="rId5"/>
          <a:stretch>
            <a:fillRect/>
          </a:stretch>
        </p:blipFill>
        <p:spPr>
          <a:xfrm>
            <a:off x="266701" y="5520995"/>
            <a:ext cx="3788464" cy="878014"/>
          </a:xfrm>
          <a:prstGeom prst="rect">
            <a:avLst/>
          </a:prstGeom>
        </p:spPr>
      </p:pic>
      <p:pic>
        <p:nvPicPr>
          <p:cNvPr id="11" name="Imagen 10">
            <a:extLst>
              <a:ext uri="{FF2B5EF4-FFF2-40B4-BE49-F238E27FC236}">
                <a16:creationId xmlns:a16="http://schemas.microsoft.com/office/drawing/2014/main" id="{4B92C131-0A03-C8FC-CAF3-1B212F07C181}"/>
              </a:ext>
            </a:extLst>
          </p:cNvPr>
          <p:cNvPicPr>
            <a:picLocks noChangeAspect="1"/>
          </p:cNvPicPr>
          <p:nvPr/>
        </p:nvPicPr>
        <p:blipFill>
          <a:blip r:embed="rId6"/>
          <a:stretch>
            <a:fillRect/>
          </a:stretch>
        </p:blipFill>
        <p:spPr>
          <a:xfrm>
            <a:off x="266701" y="2710305"/>
            <a:ext cx="3171493" cy="2787402"/>
          </a:xfrm>
          <a:prstGeom prst="rect">
            <a:avLst/>
          </a:prstGeom>
        </p:spPr>
      </p:pic>
      <p:sp>
        <p:nvSpPr>
          <p:cNvPr id="12" name="Rectángulo 11">
            <a:extLst>
              <a:ext uri="{FF2B5EF4-FFF2-40B4-BE49-F238E27FC236}">
                <a16:creationId xmlns:a16="http://schemas.microsoft.com/office/drawing/2014/main" id="{A9B9C20E-030E-570B-7046-3A921276CAAB}"/>
              </a:ext>
            </a:extLst>
          </p:cNvPr>
          <p:cNvSpPr/>
          <p:nvPr/>
        </p:nvSpPr>
        <p:spPr>
          <a:xfrm>
            <a:off x="1974077" y="5491980"/>
            <a:ext cx="373712" cy="124223"/>
          </a:xfrm>
          <a:prstGeom prst="rect">
            <a:avLst/>
          </a:prstGeom>
          <a:noFill/>
          <a:ln>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04DD36F6-7C13-8998-03D8-67C2147E49E5}"/>
              </a:ext>
            </a:extLst>
          </p:cNvPr>
          <p:cNvSpPr/>
          <p:nvPr/>
        </p:nvSpPr>
        <p:spPr>
          <a:xfrm>
            <a:off x="3740592" y="2847449"/>
            <a:ext cx="1841224" cy="432707"/>
          </a:xfrm>
          <a:prstGeom prst="rect">
            <a:avLst/>
          </a:prstGeom>
          <a:noFill/>
          <a:ln>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A80C30"/>
                </a:solidFill>
              </a:rPr>
              <a:t>H2305A8</a:t>
            </a:r>
          </a:p>
        </p:txBody>
      </p:sp>
      <p:cxnSp>
        <p:nvCxnSpPr>
          <p:cNvPr id="16" name="Conector recto de flecha 15">
            <a:extLst>
              <a:ext uri="{FF2B5EF4-FFF2-40B4-BE49-F238E27FC236}">
                <a16:creationId xmlns:a16="http://schemas.microsoft.com/office/drawing/2014/main" id="{EF3D6848-66BE-8930-0AD7-59C1BBD33625}"/>
              </a:ext>
            </a:extLst>
          </p:cNvPr>
          <p:cNvCxnSpPr>
            <a:endCxn id="13" idx="1"/>
          </p:cNvCxnSpPr>
          <p:nvPr/>
        </p:nvCxnSpPr>
        <p:spPr>
          <a:xfrm flipV="1">
            <a:off x="2347789" y="3063803"/>
            <a:ext cx="1392803" cy="2457192"/>
          </a:xfrm>
          <a:prstGeom prst="straightConnector1">
            <a:avLst/>
          </a:prstGeom>
          <a:ln>
            <a:solidFill>
              <a:srgbClr val="A80C3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Gráfico 18">
            <a:extLst>
              <a:ext uri="{FF2B5EF4-FFF2-40B4-BE49-F238E27FC236}">
                <a16:creationId xmlns:a16="http://schemas.microsoft.com/office/drawing/2014/main" id="{384664BC-E6DD-C42A-5C68-0E83F468518A}"/>
              </a:ext>
            </a:extLst>
          </p:cNvPr>
          <p:cNvGraphicFramePr/>
          <p:nvPr>
            <p:extLst>
              <p:ext uri="{D42A27DB-BD31-4B8C-83A1-F6EECF244321}">
                <p14:modId xmlns:p14="http://schemas.microsoft.com/office/powerpoint/2010/main" val="2053779137"/>
              </p:ext>
            </p:extLst>
          </p:nvPr>
        </p:nvGraphicFramePr>
        <p:xfrm>
          <a:off x="6095999" y="2847449"/>
          <a:ext cx="5929745" cy="3489741"/>
        </p:xfrm>
        <a:graphic>
          <a:graphicData uri="http://schemas.openxmlformats.org/drawingml/2006/chart">
            <c:chart xmlns:c="http://schemas.openxmlformats.org/drawingml/2006/chart" xmlns:r="http://schemas.openxmlformats.org/officeDocument/2006/relationships" r:id="rId7"/>
          </a:graphicData>
        </a:graphic>
      </p:graphicFrame>
      <p:sp>
        <p:nvSpPr>
          <p:cNvPr id="20" name="Rectángulo 19">
            <a:extLst>
              <a:ext uri="{FF2B5EF4-FFF2-40B4-BE49-F238E27FC236}">
                <a16:creationId xmlns:a16="http://schemas.microsoft.com/office/drawing/2014/main" id="{25766E2F-7EA9-A65B-BBDB-6F85FD140123}"/>
              </a:ext>
            </a:extLst>
          </p:cNvPr>
          <p:cNvSpPr/>
          <p:nvPr/>
        </p:nvSpPr>
        <p:spPr>
          <a:xfrm>
            <a:off x="1737140" y="3664290"/>
            <a:ext cx="373713" cy="124224"/>
          </a:xfrm>
          <a:prstGeom prst="rect">
            <a:avLst/>
          </a:prstGeom>
          <a:noFill/>
          <a:ln w="28575">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3B1E1B20-C132-9E85-80B5-2585E0F55097}"/>
              </a:ext>
            </a:extLst>
          </p:cNvPr>
          <p:cNvSpPr/>
          <p:nvPr/>
        </p:nvSpPr>
        <p:spPr>
          <a:xfrm>
            <a:off x="1737139" y="3948122"/>
            <a:ext cx="373713" cy="124224"/>
          </a:xfrm>
          <a:prstGeom prst="rect">
            <a:avLst/>
          </a:prstGeom>
          <a:noFill/>
          <a:ln w="28575">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7088616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BD481012-D4B8-D343-1216-D728D6456D65}"/>
              </a:ext>
            </a:extLst>
          </p:cNvPr>
          <p:cNvSpPr>
            <a:spLocks noGrp="1"/>
          </p:cNvSpPr>
          <p:nvPr>
            <p:ph type="title"/>
          </p:nvPr>
        </p:nvSpPr>
        <p:spPr>
          <a:xfrm>
            <a:off x="166255" y="756186"/>
            <a:ext cx="11859490" cy="583087"/>
          </a:xfrm>
        </p:spPr>
        <p:txBody>
          <a:bodyPr>
            <a:noAutofit/>
          </a:bodyPr>
          <a:lstStyle/>
          <a:p>
            <a:r>
              <a:rPr lang="es-ES" sz="3200" b="1" dirty="0"/>
              <a:t>Análisis de Resultados: Identificación de caracteres problemáticos</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26</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pic>
        <p:nvPicPr>
          <p:cNvPr id="10" name="Imagen 9">
            <a:extLst>
              <a:ext uri="{FF2B5EF4-FFF2-40B4-BE49-F238E27FC236}">
                <a16:creationId xmlns:a16="http://schemas.microsoft.com/office/drawing/2014/main" id="{441CE6D9-2855-6FFD-01AA-CF0CB364454B}"/>
              </a:ext>
            </a:extLst>
          </p:cNvPr>
          <p:cNvPicPr>
            <a:picLocks noChangeAspect="1"/>
          </p:cNvPicPr>
          <p:nvPr/>
        </p:nvPicPr>
        <p:blipFill>
          <a:blip r:embed="rId5"/>
          <a:stretch>
            <a:fillRect/>
          </a:stretch>
        </p:blipFill>
        <p:spPr>
          <a:xfrm>
            <a:off x="273480" y="1477795"/>
            <a:ext cx="5333281" cy="4624019"/>
          </a:xfrm>
          <a:prstGeom prst="rect">
            <a:avLst/>
          </a:prstGeom>
        </p:spPr>
      </p:pic>
      <p:sp>
        <p:nvSpPr>
          <p:cNvPr id="14" name="Rectángulo 13">
            <a:extLst>
              <a:ext uri="{FF2B5EF4-FFF2-40B4-BE49-F238E27FC236}">
                <a16:creationId xmlns:a16="http://schemas.microsoft.com/office/drawing/2014/main" id="{2892A9F4-9F0F-38E5-BAEB-7B0B22A701E0}"/>
              </a:ext>
            </a:extLst>
          </p:cNvPr>
          <p:cNvSpPr/>
          <p:nvPr/>
        </p:nvSpPr>
        <p:spPr>
          <a:xfrm>
            <a:off x="507197" y="2275439"/>
            <a:ext cx="4987154" cy="165611"/>
          </a:xfrm>
          <a:prstGeom prst="rect">
            <a:avLst/>
          </a:prstGeom>
          <a:noFill/>
          <a:ln w="28575">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03360011-2958-2D4F-26DB-7F247A1416EF}"/>
              </a:ext>
            </a:extLst>
          </p:cNvPr>
          <p:cNvSpPr/>
          <p:nvPr/>
        </p:nvSpPr>
        <p:spPr>
          <a:xfrm>
            <a:off x="507195" y="3086850"/>
            <a:ext cx="4987155" cy="165610"/>
          </a:xfrm>
          <a:prstGeom prst="rect">
            <a:avLst/>
          </a:prstGeom>
          <a:noFill/>
          <a:ln w="28575">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ED2EB25D-F123-7429-0B93-CF8134F9FDD7}"/>
              </a:ext>
            </a:extLst>
          </p:cNvPr>
          <p:cNvSpPr/>
          <p:nvPr/>
        </p:nvSpPr>
        <p:spPr>
          <a:xfrm>
            <a:off x="507195" y="3605541"/>
            <a:ext cx="4987155" cy="165611"/>
          </a:xfrm>
          <a:prstGeom prst="rect">
            <a:avLst/>
          </a:prstGeom>
          <a:noFill/>
          <a:ln w="28575">
            <a:solidFill>
              <a:srgbClr val="A80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582E7EE6-A1BE-5694-8143-BEEE72E5699E}"/>
              </a:ext>
            </a:extLst>
          </p:cNvPr>
          <p:cNvSpPr txBox="1"/>
          <p:nvPr/>
        </p:nvSpPr>
        <p:spPr>
          <a:xfrm>
            <a:off x="5606761" y="2173578"/>
            <a:ext cx="355158" cy="369332"/>
          </a:xfrm>
          <a:prstGeom prst="rect">
            <a:avLst/>
          </a:prstGeom>
          <a:noFill/>
        </p:spPr>
        <p:txBody>
          <a:bodyPr wrap="square" rtlCol="0">
            <a:spAutoFit/>
          </a:bodyPr>
          <a:lstStyle>
            <a:defPPr>
              <a:defRPr lang="es-ES"/>
            </a:defPPr>
            <a:lvl1pPr>
              <a:defRPr>
                <a:solidFill>
                  <a:srgbClr val="A80C30"/>
                </a:solidFill>
              </a:defRPr>
            </a:lvl1pPr>
          </a:lstStyle>
          <a:p>
            <a:r>
              <a:rPr lang="es-ES" dirty="0"/>
              <a:t>3</a:t>
            </a:r>
          </a:p>
        </p:txBody>
      </p:sp>
      <p:sp>
        <p:nvSpPr>
          <p:cNvPr id="23" name="CuadroTexto 22">
            <a:extLst>
              <a:ext uri="{FF2B5EF4-FFF2-40B4-BE49-F238E27FC236}">
                <a16:creationId xmlns:a16="http://schemas.microsoft.com/office/drawing/2014/main" id="{78CEB9DE-E916-2927-7D46-86C6397C0B3F}"/>
              </a:ext>
            </a:extLst>
          </p:cNvPr>
          <p:cNvSpPr txBox="1"/>
          <p:nvPr/>
        </p:nvSpPr>
        <p:spPr>
          <a:xfrm>
            <a:off x="5606761" y="2984989"/>
            <a:ext cx="355158" cy="369332"/>
          </a:xfrm>
          <a:prstGeom prst="rect">
            <a:avLst/>
          </a:prstGeom>
          <a:noFill/>
        </p:spPr>
        <p:txBody>
          <a:bodyPr wrap="square" rtlCol="0">
            <a:spAutoFit/>
          </a:bodyPr>
          <a:lstStyle>
            <a:defPPr>
              <a:defRPr lang="es-ES"/>
            </a:defPPr>
            <a:lvl1pPr>
              <a:defRPr>
                <a:solidFill>
                  <a:srgbClr val="A80C30"/>
                </a:solidFill>
              </a:defRPr>
            </a:lvl1pPr>
          </a:lstStyle>
          <a:p>
            <a:r>
              <a:rPr lang="es-ES" dirty="0"/>
              <a:t>8</a:t>
            </a:r>
          </a:p>
        </p:txBody>
      </p:sp>
      <p:sp>
        <p:nvSpPr>
          <p:cNvPr id="24" name="CuadroTexto 23">
            <a:extLst>
              <a:ext uri="{FF2B5EF4-FFF2-40B4-BE49-F238E27FC236}">
                <a16:creationId xmlns:a16="http://schemas.microsoft.com/office/drawing/2014/main" id="{6F8F2FAD-B1EC-19ED-928B-8295633AA148}"/>
              </a:ext>
            </a:extLst>
          </p:cNvPr>
          <p:cNvSpPr txBox="1"/>
          <p:nvPr/>
        </p:nvSpPr>
        <p:spPr>
          <a:xfrm>
            <a:off x="5606761" y="3525532"/>
            <a:ext cx="355158" cy="369332"/>
          </a:xfrm>
          <a:prstGeom prst="rect">
            <a:avLst/>
          </a:prstGeom>
          <a:noFill/>
        </p:spPr>
        <p:txBody>
          <a:bodyPr wrap="square" rtlCol="0">
            <a:spAutoFit/>
          </a:bodyPr>
          <a:lstStyle/>
          <a:p>
            <a:r>
              <a:rPr lang="es-ES" dirty="0">
                <a:solidFill>
                  <a:srgbClr val="A80C30"/>
                </a:solidFill>
              </a:rPr>
              <a:t>B</a:t>
            </a:r>
          </a:p>
        </p:txBody>
      </p:sp>
      <p:sp>
        <p:nvSpPr>
          <p:cNvPr id="25" name="CuadroTexto 24">
            <a:extLst>
              <a:ext uri="{FF2B5EF4-FFF2-40B4-BE49-F238E27FC236}">
                <a16:creationId xmlns:a16="http://schemas.microsoft.com/office/drawing/2014/main" id="{908AFB08-2518-CF5F-2AA2-4601D2E4CA08}"/>
              </a:ext>
            </a:extLst>
          </p:cNvPr>
          <p:cNvSpPr txBox="1"/>
          <p:nvPr/>
        </p:nvSpPr>
        <p:spPr>
          <a:xfrm>
            <a:off x="6585241" y="2220825"/>
            <a:ext cx="4933418" cy="923330"/>
          </a:xfrm>
          <a:prstGeom prst="rect">
            <a:avLst/>
          </a:prstGeom>
          <a:solidFill>
            <a:schemeClr val="accent1">
              <a:lumMod val="40000"/>
              <a:lumOff val="60000"/>
              <a:alpha val="50000"/>
            </a:schemeClr>
          </a:solidFill>
        </p:spPr>
        <p:txBody>
          <a:bodyPr wrap="square" rtlCol="0">
            <a:spAutoFit/>
          </a:bodyPr>
          <a:lstStyle/>
          <a:p>
            <a:pPr algn="just"/>
            <a:r>
              <a:rPr lang="es-ES" dirty="0"/>
              <a:t>Podemos comprobar que el valor de correlación del símbolo ‘8’ es alto tanto en el ‘3’ como en la ‘B’. </a:t>
            </a:r>
            <a:endParaRPr lang="es-ES" b="1" dirty="0"/>
          </a:p>
        </p:txBody>
      </p:sp>
      <p:sp>
        <p:nvSpPr>
          <p:cNvPr id="28" name="CuadroTexto 27">
            <a:extLst>
              <a:ext uri="{FF2B5EF4-FFF2-40B4-BE49-F238E27FC236}">
                <a16:creationId xmlns:a16="http://schemas.microsoft.com/office/drawing/2014/main" id="{BCAB8143-FA2A-0593-B563-7BB5FA320D6B}"/>
              </a:ext>
            </a:extLst>
          </p:cNvPr>
          <p:cNvSpPr txBox="1"/>
          <p:nvPr/>
        </p:nvSpPr>
        <p:spPr>
          <a:xfrm>
            <a:off x="6585241" y="3306907"/>
            <a:ext cx="4933418" cy="646331"/>
          </a:xfrm>
          <a:prstGeom prst="rect">
            <a:avLst/>
          </a:prstGeom>
          <a:solidFill>
            <a:schemeClr val="accent1">
              <a:lumMod val="40000"/>
              <a:lumOff val="60000"/>
              <a:alpha val="50000"/>
            </a:schemeClr>
          </a:solidFill>
        </p:spPr>
        <p:txBody>
          <a:bodyPr wrap="square" rtlCol="0">
            <a:spAutoFit/>
          </a:bodyPr>
          <a:lstStyle/>
          <a:p>
            <a:r>
              <a:rPr lang="es-ES" dirty="0"/>
              <a:t>Esto es obvio, ya que estos tres símbolos guardan cierto parecido.</a:t>
            </a:r>
          </a:p>
        </p:txBody>
      </p:sp>
      <p:sp>
        <p:nvSpPr>
          <p:cNvPr id="29" name="CuadroTexto 28">
            <a:extLst>
              <a:ext uri="{FF2B5EF4-FFF2-40B4-BE49-F238E27FC236}">
                <a16:creationId xmlns:a16="http://schemas.microsoft.com/office/drawing/2014/main" id="{F7ECA3BF-74BF-0335-E5EC-6FB0DA1C704B}"/>
              </a:ext>
            </a:extLst>
          </p:cNvPr>
          <p:cNvSpPr txBox="1"/>
          <p:nvPr/>
        </p:nvSpPr>
        <p:spPr>
          <a:xfrm>
            <a:off x="6585241" y="4191016"/>
            <a:ext cx="4933418" cy="923330"/>
          </a:xfrm>
          <a:prstGeom prst="rect">
            <a:avLst/>
          </a:prstGeom>
          <a:solidFill>
            <a:schemeClr val="accent1">
              <a:lumMod val="40000"/>
              <a:lumOff val="60000"/>
              <a:alpha val="50000"/>
            </a:schemeClr>
          </a:solidFill>
        </p:spPr>
        <p:txBody>
          <a:bodyPr wrap="square" rtlCol="0">
            <a:spAutoFit/>
          </a:bodyPr>
          <a:lstStyle/>
          <a:p>
            <a:r>
              <a:rPr lang="es-ES" dirty="0"/>
              <a:t>Sin embargo, no hay ningún problema a la hora de reconocer los caracteres ya que el valor del símbolo ‘8’ supera a los otros dos.</a:t>
            </a:r>
          </a:p>
        </p:txBody>
      </p:sp>
    </p:spTree>
    <p:extLst>
      <p:ext uri="{BB962C8B-B14F-4D97-AF65-F5344CB8AC3E}">
        <p14:creationId xmlns:p14="http://schemas.microsoft.com/office/powerpoint/2010/main" val="376019537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3" name="Título 2">
            <a:extLst>
              <a:ext uri="{FF2B5EF4-FFF2-40B4-BE49-F238E27FC236}">
                <a16:creationId xmlns:a16="http://schemas.microsoft.com/office/drawing/2014/main" id="{CE780BAD-B29E-DB6B-6F6B-92899FB61A31}"/>
              </a:ext>
            </a:extLst>
          </p:cNvPr>
          <p:cNvSpPr>
            <a:spLocks noGrp="1"/>
          </p:cNvSpPr>
          <p:nvPr>
            <p:ph type="title"/>
          </p:nvPr>
        </p:nvSpPr>
        <p:spPr>
          <a:xfrm>
            <a:off x="0" y="2841676"/>
            <a:ext cx="12192000" cy="1325563"/>
          </a:xfrm>
        </p:spPr>
        <p:txBody>
          <a:bodyPr/>
          <a:lstStyle/>
          <a:p>
            <a:pPr algn="ctr"/>
            <a:r>
              <a:rPr lang="es-ES" b="1" dirty="0"/>
              <a:t>Conclusiones</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1192" y="6461351"/>
            <a:ext cx="2743200" cy="365125"/>
          </a:xfrm>
        </p:spPr>
        <p:txBody>
          <a:bodyPr/>
          <a:lstStyle/>
          <a:p>
            <a:fld id="{9D2534AA-3AC9-4CE3-8288-EDBF65FBAAA1}" type="slidenum">
              <a:rPr lang="es-ES" b="1" smtClean="0">
                <a:solidFill>
                  <a:schemeClr val="bg1"/>
                </a:solidFill>
              </a:rPr>
              <a:t>27</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Tree>
    <p:extLst>
      <p:ext uri="{BB962C8B-B14F-4D97-AF65-F5344CB8AC3E}">
        <p14:creationId xmlns:p14="http://schemas.microsoft.com/office/powerpoint/2010/main" val="2399553973"/>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28</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2" name="Título 16">
            <a:extLst>
              <a:ext uri="{FF2B5EF4-FFF2-40B4-BE49-F238E27FC236}">
                <a16:creationId xmlns:a16="http://schemas.microsoft.com/office/drawing/2014/main" id="{122788D3-E64E-14AF-E8EF-8779B1587C56}"/>
              </a:ext>
            </a:extLst>
          </p:cNvPr>
          <p:cNvSpPr>
            <a:spLocks noGrp="1"/>
          </p:cNvSpPr>
          <p:nvPr>
            <p:ph type="title"/>
          </p:nvPr>
        </p:nvSpPr>
        <p:spPr>
          <a:xfrm>
            <a:off x="166255" y="756186"/>
            <a:ext cx="11859490" cy="583087"/>
          </a:xfrm>
        </p:spPr>
        <p:txBody>
          <a:bodyPr>
            <a:noAutofit/>
          </a:bodyPr>
          <a:lstStyle/>
          <a:p>
            <a:r>
              <a:rPr lang="es-ES" sz="3200" b="1" dirty="0"/>
              <a:t>Conclusiones: Valoración Personal del Trabajo</a:t>
            </a:r>
          </a:p>
        </p:txBody>
      </p:sp>
      <p:sp>
        <p:nvSpPr>
          <p:cNvPr id="3" name="CuadroTexto 2">
            <a:extLst>
              <a:ext uri="{FF2B5EF4-FFF2-40B4-BE49-F238E27FC236}">
                <a16:creationId xmlns:a16="http://schemas.microsoft.com/office/drawing/2014/main" id="{C2CCB275-78F5-072A-77C8-6EDC24E8A9DA}"/>
              </a:ext>
            </a:extLst>
          </p:cNvPr>
          <p:cNvSpPr txBox="1"/>
          <p:nvPr/>
        </p:nvSpPr>
        <p:spPr>
          <a:xfrm>
            <a:off x="266701" y="2020560"/>
            <a:ext cx="11759044" cy="646331"/>
          </a:xfrm>
          <a:prstGeom prst="rect">
            <a:avLst/>
          </a:prstGeom>
          <a:solidFill>
            <a:schemeClr val="accent1">
              <a:lumMod val="40000"/>
              <a:lumOff val="60000"/>
              <a:alpha val="50000"/>
            </a:schemeClr>
          </a:solidFill>
        </p:spPr>
        <p:txBody>
          <a:bodyPr wrap="square" rtlCol="0">
            <a:spAutoFit/>
          </a:bodyPr>
          <a:lstStyle/>
          <a:p>
            <a:pPr algn="just"/>
            <a:r>
              <a:rPr lang="es-ES" dirty="0"/>
              <a:t>El trabajo ha sido bastante interesante para poner en práctica algunas técnicas de procesamiento de imágenes que hemos visto durante el curso como pueden ser los filtros, la corrección de la iluminación o la matriz de correlación bidimensional.</a:t>
            </a:r>
          </a:p>
        </p:txBody>
      </p:sp>
      <p:sp>
        <p:nvSpPr>
          <p:cNvPr id="7" name="CuadroTexto 6">
            <a:extLst>
              <a:ext uri="{FF2B5EF4-FFF2-40B4-BE49-F238E27FC236}">
                <a16:creationId xmlns:a16="http://schemas.microsoft.com/office/drawing/2014/main" id="{254870DF-CC0D-0947-44A0-8339AF8FCFF3}"/>
              </a:ext>
            </a:extLst>
          </p:cNvPr>
          <p:cNvSpPr txBox="1"/>
          <p:nvPr/>
        </p:nvSpPr>
        <p:spPr>
          <a:xfrm>
            <a:off x="266701" y="4364223"/>
            <a:ext cx="11759044" cy="646331"/>
          </a:xfrm>
          <a:prstGeom prst="rect">
            <a:avLst/>
          </a:prstGeom>
          <a:solidFill>
            <a:schemeClr val="accent1">
              <a:lumMod val="40000"/>
              <a:lumOff val="60000"/>
              <a:alpha val="50000"/>
            </a:schemeClr>
          </a:solidFill>
        </p:spPr>
        <p:txBody>
          <a:bodyPr wrap="square" rtlCol="0">
            <a:spAutoFit/>
          </a:bodyPr>
          <a:lstStyle/>
          <a:p>
            <a:pPr algn="just"/>
            <a:r>
              <a:rPr lang="es-ES" dirty="0"/>
              <a:t>Me hubiera gustado poder realizar la parte opcional de segmentar la matrícula, sin embargo, debido a la falta de tiempo no ha sido posible.</a:t>
            </a:r>
          </a:p>
        </p:txBody>
      </p:sp>
      <p:sp>
        <p:nvSpPr>
          <p:cNvPr id="8" name="CuadroTexto 7">
            <a:extLst>
              <a:ext uri="{FF2B5EF4-FFF2-40B4-BE49-F238E27FC236}">
                <a16:creationId xmlns:a16="http://schemas.microsoft.com/office/drawing/2014/main" id="{AF7B8A20-597B-7538-386A-832F9B8C071C}"/>
              </a:ext>
            </a:extLst>
          </p:cNvPr>
          <p:cNvSpPr txBox="1"/>
          <p:nvPr/>
        </p:nvSpPr>
        <p:spPr>
          <a:xfrm>
            <a:off x="266701" y="2990370"/>
            <a:ext cx="11759044" cy="646331"/>
          </a:xfrm>
          <a:prstGeom prst="rect">
            <a:avLst/>
          </a:prstGeom>
          <a:solidFill>
            <a:schemeClr val="accent1">
              <a:lumMod val="40000"/>
              <a:lumOff val="60000"/>
              <a:alpha val="50000"/>
            </a:schemeClr>
          </a:solidFill>
        </p:spPr>
        <p:txBody>
          <a:bodyPr wrap="square" rtlCol="0">
            <a:spAutoFit/>
          </a:bodyPr>
          <a:lstStyle/>
          <a:p>
            <a:pPr algn="just"/>
            <a:r>
              <a:rPr lang="es-ES" dirty="0"/>
              <a:t>Aunque entiendo que el trabajo se ha propuesto para utilizar los métodos que hemos visto durante el curso, creo que sería más eficiente realizar esta aplicación con redes neuronales convolucionales como he mencionado anteriormente.</a:t>
            </a:r>
          </a:p>
        </p:txBody>
      </p:sp>
      <p:sp>
        <p:nvSpPr>
          <p:cNvPr id="10" name="CuadroTexto 9">
            <a:extLst>
              <a:ext uri="{FF2B5EF4-FFF2-40B4-BE49-F238E27FC236}">
                <a16:creationId xmlns:a16="http://schemas.microsoft.com/office/drawing/2014/main" id="{99D7061D-DF18-F329-781C-A7E3D455F982}"/>
              </a:ext>
            </a:extLst>
          </p:cNvPr>
          <p:cNvSpPr txBox="1"/>
          <p:nvPr/>
        </p:nvSpPr>
        <p:spPr>
          <a:xfrm>
            <a:off x="266701" y="3668324"/>
            <a:ext cx="11759044" cy="369332"/>
          </a:xfrm>
          <a:prstGeom prst="rect">
            <a:avLst/>
          </a:prstGeom>
          <a:solidFill>
            <a:schemeClr val="accent1">
              <a:lumMod val="40000"/>
              <a:lumOff val="60000"/>
              <a:alpha val="50000"/>
            </a:schemeClr>
          </a:solidFill>
        </p:spPr>
        <p:txBody>
          <a:bodyPr wrap="square" rtlCol="0">
            <a:spAutoFit/>
          </a:bodyPr>
          <a:lstStyle/>
          <a:p>
            <a:pPr algn="just"/>
            <a:r>
              <a:rPr lang="es-ES" dirty="0"/>
              <a:t>Sin embargo, este método también parece funcionar bien con las imágenes que hay en el conjunto de datos de test. </a:t>
            </a:r>
          </a:p>
        </p:txBody>
      </p:sp>
    </p:spTree>
    <p:extLst>
      <p:ext uri="{BB962C8B-B14F-4D97-AF65-F5344CB8AC3E}">
        <p14:creationId xmlns:p14="http://schemas.microsoft.com/office/powerpoint/2010/main" val="173937600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29</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2" name="Título 16">
            <a:extLst>
              <a:ext uri="{FF2B5EF4-FFF2-40B4-BE49-F238E27FC236}">
                <a16:creationId xmlns:a16="http://schemas.microsoft.com/office/drawing/2014/main" id="{A6250813-C33E-BA20-3A66-AF05FB9A1C5E}"/>
              </a:ext>
            </a:extLst>
          </p:cNvPr>
          <p:cNvSpPr>
            <a:spLocks noGrp="1"/>
          </p:cNvSpPr>
          <p:nvPr>
            <p:ph type="title"/>
          </p:nvPr>
        </p:nvSpPr>
        <p:spPr>
          <a:xfrm>
            <a:off x="166255" y="756186"/>
            <a:ext cx="11859490" cy="583087"/>
          </a:xfrm>
        </p:spPr>
        <p:txBody>
          <a:bodyPr>
            <a:noAutofit/>
          </a:bodyPr>
          <a:lstStyle/>
          <a:p>
            <a:r>
              <a:rPr lang="es-ES" sz="3200" b="1" dirty="0"/>
              <a:t>Conclusiones: Valoración Personal de la asignatura</a:t>
            </a:r>
          </a:p>
        </p:txBody>
      </p:sp>
      <p:sp>
        <p:nvSpPr>
          <p:cNvPr id="3" name="CuadroTexto 2">
            <a:extLst>
              <a:ext uri="{FF2B5EF4-FFF2-40B4-BE49-F238E27FC236}">
                <a16:creationId xmlns:a16="http://schemas.microsoft.com/office/drawing/2014/main" id="{D308C8F4-E556-40A8-2E54-B757B90AA8E5}"/>
              </a:ext>
            </a:extLst>
          </p:cNvPr>
          <p:cNvSpPr txBox="1"/>
          <p:nvPr/>
        </p:nvSpPr>
        <p:spPr>
          <a:xfrm>
            <a:off x="266701" y="2650458"/>
            <a:ext cx="11759044" cy="646331"/>
          </a:xfrm>
          <a:prstGeom prst="rect">
            <a:avLst/>
          </a:prstGeom>
          <a:solidFill>
            <a:schemeClr val="accent1">
              <a:lumMod val="40000"/>
              <a:lumOff val="60000"/>
              <a:alpha val="50000"/>
            </a:schemeClr>
          </a:solidFill>
        </p:spPr>
        <p:txBody>
          <a:bodyPr wrap="square" rtlCol="0">
            <a:spAutoFit/>
          </a:bodyPr>
          <a:lstStyle/>
          <a:p>
            <a:pPr algn="just"/>
            <a:r>
              <a:rPr lang="es-ES" dirty="0"/>
              <a:t>La asignatura me ha parecido una oportunidad para aprender cómo funcionan los métodos de reconocimiento de imágenes y algunas herramientas matemáticas para preprocesarlas.</a:t>
            </a:r>
          </a:p>
        </p:txBody>
      </p:sp>
      <p:sp>
        <p:nvSpPr>
          <p:cNvPr id="7" name="CuadroTexto 6">
            <a:extLst>
              <a:ext uri="{FF2B5EF4-FFF2-40B4-BE49-F238E27FC236}">
                <a16:creationId xmlns:a16="http://schemas.microsoft.com/office/drawing/2014/main" id="{89DFBD6F-996A-5A9A-AC89-D9A00EB2E505}"/>
              </a:ext>
            </a:extLst>
          </p:cNvPr>
          <p:cNvSpPr txBox="1"/>
          <p:nvPr/>
        </p:nvSpPr>
        <p:spPr>
          <a:xfrm>
            <a:off x="266701" y="3416721"/>
            <a:ext cx="11759044" cy="923330"/>
          </a:xfrm>
          <a:prstGeom prst="rect">
            <a:avLst/>
          </a:prstGeom>
          <a:solidFill>
            <a:schemeClr val="accent1">
              <a:lumMod val="40000"/>
              <a:lumOff val="60000"/>
              <a:alpha val="50000"/>
            </a:schemeClr>
          </a:solidFill>
        </p:spPr>
        <p:txBody>
          <a:bodyPr wrap="square" rtlCol="0">
            <a:spAutoFit/>
          </a:bodyPr>
          <a:lstStyle/>
          <a:p>
            <a:pPr algn="just"/>
            <a:r>
              <a:rPr lang="es-ES" dirty="0"/>
              <a:t>La asignatura está enfocada para alumnos que les interesa el tema y pretenden trabajar durante todo el curso. Otras optativas están enfocadas más en aprobar el curso, sin embargo, en esta hay que llevar todo el trabajo al día debido a las defensas de las prácticas.</a:t>
            </a:r>
          </a:p>
        </p:txBody>
      </p:sp>
      <p:sp>
        <p:nvSpPr>
          <p:cNvPr id="8" name="CuadroTexto 7">
            <a:extLst>
              <a:ext uri="{FF2B5EF4-FFF2-40B4-BE49-F238E27FC236}">
                <a16:creationId xmlns:a16="http://schemas.microsoft.com/office/drawing/2014/main" id="{205A4D3F-6B28-12BE-A52D-AD7533AA3DD8}"/>
              </a:ext>
            </a:extLst>
          </p:cNvPr>
          <p:cNvSpPr txBox="1"/>
          <p:nvPr/>
        </p:nvSpPr>
        <p:spPr>
          <a:xfrm>
            <a:off x="266701" y="4470044"/>
            <a:ext cx="11759044" cy="646331"/>
          </a:xfrm>
          <a:prstGeom prst="rect">
            <a:avLst/>
          </a:prstGeom>
          <a:solidFill>
            <a:schemeClr val="accent1">
              <a:lumMod val="40000"/>
              <a:lumOff val="60000"/>
              <a:alpha val="50000"/>
            </a:schemeClr>
          </a:solidFill>
        </p:spPr>
        <p:txBody>
          <a:bodyPr wrap="square" rtlCol="0">
            <a:spAutoFit/>
          </a:bodyPr>
          <a:lstStyle/>
          <a:p>
            <a:pPr algn="just"/>
            <a:r>
              <a:rPr lang="es-ES" dirty="0"/>
              <a:t>Por otro lado, me ha parecido una asignatura demasiado exigente respecto al tiempo. Me parece que siendo una optativa debería ser más flexible en este aspecto.</a:t>
            </a:r>
          </a:p>
        </p:txBody>
      </p:sp>
    </p:spTree>
    <p:extLst>
      <p:ext uri="{BB962C8B-B14F-4D97-AF65-F5344CB8AC3E}">
        <p14:creationId xmlns:p14="http://schemas.microsoft.com/office/powerpoint/2010/main" val="258893770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F8C784B5-7F38-3178-FC13-7B8A9B7AEC4F}"/>
              </a:ext>
            </a:extLst>
          </p:cNvPr>
          <p:cNvSpPr>
            <a:spLocks noGrp="1"/>
          </p:cNvSpPr>
          <p:nvPr>
            <p:ph type="title"/>
          </p:nvPr>
        </p:nvSpPr>
        <p:spPr>
          <a:xfrm>
            <a:off x="166255" y="756186"/>
            <a:ext cx="11859490" cy="583087"/>
          </a:xfrm>
        </p:spPr>
        <p:txBody>
          <a:bodyPr>
            <a:normAutofit fontScale="90000"/>
          </a:bodyPr>
          <a:lstStyle/>
          <a:p>
            <a:r>
              <a:rPr lang="es-ES" b="1" dirty="0"/>
              <a:t>Programas:</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3</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pic>
        <p:nvPicPr>
          <p:cNvPr id="3" name="Imagen 2" descr="Imagen que contiene Icono&#10;&#10;Descripción generada automáticamente">
            <a:extLst>
              <a:ext uri="{FF2B5EF4-FFF2-40B4-BE49-F238E27FC236}">
                <a16:creationId xmlns:a16="http://schemas.microsoft.com/office/drawing/2014/main" id="{8A9AB486-0DE7-3EE3-27FD-AAD9248094C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45466" y="1883700"/>
            <a:ext cx="3010336" cy="2704941"/>
          </a:xfrm>
          <a:prstGeom prst="rect">
            <a:avLst/>
          </a:prstGeom>
        </p:spPr>
      </p:pic>
      <p:sp>
        <p:nvSpPr>
          <p:cNvPr id="7" name="CuadroTexto 6">
            <a:extLst>
              <a:ext uri="{FF2B5EF4-FFF2-40B4-BE49-F238E27FC236}">
                <a16:creationId xmlns:a16="http://schemas.microsoft.com/office/drawing/2014/main" id="{C6F01FAE-341B-28D2-9091-E33420A3406C}"/>
              </a:ext>
            </a:extLst>
          </p:cNvPr>
          <p:cNvSpPr txBox="1"/>
          <p:nvPr/>
        </p:nvSpPr>
        <p:spPr>
          <a:xfrm>
            <a:off x="5202488" y="4806849"/>
            <a:ext cx="1787024" cy="400110"/>
          </a:xfrm>
          <a:prstGeom prst="rect">
            <a:avLst/>
          </a:prstGeom>
          <a:solidFill>
            <a:schemeClr val="accent1">
              <a:lumMod val="40000"/>
              <a:lumOff val="60000"/>
              <a:alpha val="50000"/>
            </a:schemeClr>
          </a:solidFill>
        </p:spPr>
        <p:txBody>
          <a:bodyPr wrap="square" rtlCol="0">
            <a:spAutoFit/>
          </a:bodyPr>
          <a:lstStyle/>
          <a:p>
            <a:pPr algn="just"/>
            <a:r>
              <a:rPr lang="es-ES" sz="2000" dirty="0"/>
              <a:t>Matlab R2022b</a:t>
            </a:r>
          </a:p>
        </p:txBody>
      </p:sp>
    </p:spTree>
    <p:extLst>
      <p:ext uri="{BB962C8B-B14F-4D97-AF65-F5344CB8AC3E}">
        <p14:creationId xmlns:p14="http://schemas.microsoft.com/office/powerpoint/2010/main" val="134345798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3" name="Título 2">
            <a:extLst>
              <a:ext uri="{FF2B5EF4-FFF2-40B4-BE49-F238E27FC236}">
                <a16:creationId xmlns:a16="http://schemas.microsoft.com/office/drawing/2014/main" id="{CE780BAD-B29E-DB6B-6F6B-92899FB61A31}"/>
              </a:ext>
            </a:extLst>
          </p:cNvPr>
          <p:cNvSpPr>
            <a:spLocks noGrp="1"/>
          </p:cNvSpPr>
          <p:nvPr>
            <p:ph type="title"/>
          </p:nvPr>
        </p:nvSpPr>
        <p:spPr>
          <a:xfrm>
            <a:off x="0" y="2841676"/>
            <a:ext cx="12192000" cy="1325563"/>
          </a:xfrm>
        </p:spPr>
        <p:txBody>
          <a:bodyPr/>
          <a:lstStyle/>
          <a:p>
            <a:pPr algn="ctr"/>
            <a:r>
              <a:rPr lang="es-ES" b="1" dirty="0"/>
              <a:t>¿Alguna pregunta?</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1192" y="6461351"/>
            <a:ext cx="2743200" cy="365125"/>
          </a:xfrm>
        </p:spPr>
        <p:txBody>
          <a:bodyPr/>
          <a:lstStyle/>
          <a:p>
            <a:fld id="{9D2534AA-3AC9-4CE3-8288-EDBF65FBAAA1}" type="slidenum">
              <a:rPr lang="es-ES" b="1" smtClean="0">
                <a:solidFill>
                  <a:schemeClr val="bg1"/>
                </a:solidFill>
              </a:rPr>
              <a:t>30</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Tree>
    <p:extLst>
      <p:ext uri="{BB962C8B-B14F-4D97-AF65-F5344CB8AC3E}">
        <p14:creationId xmlns:p14="http://schemas.microsoft.com/office/powerpoint/2010/main" val="292158555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F8C784B5-7F38-3178-FC13-7B8A9B7AEC4F}"/>
              </a:ext>
            </a:extLst>
          </p:cNvPr>
          <p:cNvSpPr>
            <a:spLocks noGrp="1"/>
          </p:cNvSpPr>
          <p:nvPr>
            <p:ph type="title"/>
          </p:nvPr>
        </p:nvSpPr>
        <p:spPr>
          <a:xfrm>
            <a:off x="166255" y="756186"/>
            <a:ext cx="11859490" cy="583087"/>
          </a:xfrm>
        </p:spPr>
        <p:txBody>
          <a:bodyPr>
            <a:normAutofit fontScale="90000"/>
          </a:bodyPr>
          <a:lstStyle/>
          <a:p>
            <a:r>
              <a:rPr lang="es-ES" b="1" dirty="0"/>
              <a:t>Material Utilizado:</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4</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3" name="CuadroTexto 2">
            <a:extLst>
              <a:ext uri="{FF2B5EF4-FFF2-40B4-BE49-F238E27FC236}">
                <a16:creationId xmlns:a16="http://schemas.microsoft.com/office/drawing/2014/main" id="{9EDBFE6B-21F2-AF2D-AF27-E282FF8DC53C}"/>
              </a:ext>
            </a:extLst>
          </p:cNvPr>
          <p:cNvSpPr txBox="1"/>
          <p:nvPr/>
        </p:nvSpPr>
        <p:spPr>
          <a:xfrm>
            <a:off x="166255" y="2165589"/>
            <a:ext cx="2900220" cy="707886"/>
          </a:xfrm>
          <a:prstGeom prst="rect">
            <a:avLst/>
          </a:prstGeom>
          <a:solidFill>
            <a:schemeClr val="accent1">
              <a:lumMod val="40000"/>
              <a:lumOff val="60000"/>
              <a:alpha val="50000"/>
            </a:schemeClr>
          </a:solidFill>
        </p:spPr>
        <p:txBody>
          <a:bodyPr wrap="square" rtlCol="0">
            <a:spAutoFit/>
          </a:bodyPr>
          <a:lstStyle/>
          <a:p>
            <a:pPr algn="ctr"/>
            <a:r>
              <a:rPr lang="es-ES" sz="2000" dirty="0"/>
              <a:t>Conjunto de Imágenes de </a:t>
            </a:r>
            <a:r>
              <a:rPr lang="es-ES" sz="2000" b="1" dirty="0"/>
              <a:t>Entrenamiento</a:t>
            </a:r>
          </a:p>
        </p:txBody>
      </p:sp>
      <p:sp>
        <p:nvSpPr>
          <p:cNvPr id="7" name="CuadroTexto 6">
            <a:extLst>
              <a:ext uri="{FF2B5EF4-FFF2-40B4-BE49-F238E27FC236}">
                <a16:creationId xmlns:a16="http://schemas.microsoft.com/office/drawing/2014/main" id="{642D39A4-2121-22F8-42C1-8947992E039C}"/>
              </a:ext>
            </a:extLst>
          </p:cNvPr>
          <p:cNvSpPr txBox="1"/>
          <p:nvPr/>
        </p:nvSpPr>
        <p:spPr>
          <a:xfrm>
            <a:off x="4674177" y="2165589"/>
            <a:ext cx="2900220" cy="707886"/>
          </a:xfrm>
          <a:prstGeom prst="rect">
            <a:avLst/>
          </a:prstGeom>
          <a:solidFill>
            <a:schemeClr val="accent1">
              <a:lumMod val="40000"/>
              <a:lumOff val="60000"/>
              <a:alpha val="50000"/>
            </a:schemeClr>
          </a:solidFill>
        </p:spPr>
        <p:txBody>
          <a:bodyPr wrap="square" rtlCol="0">
            <a:spAutoFit/>
          </a:bodyPr>
          <a:lstStyle>
            <a:defPPr>
              <a:defRPr lang="es-ES"/>
            </a:defPPr>
            <a:lvl1pPr algn="ctr">
              <a:defRPr sz="2000"/>
            </a:lvl1pPr>
          </a:lstStyle>
          <a:p>
            <a:r>
              <a:rPr lang="es-ES" dirty="0"/>
              <a:t>Conjunto de Imágenes de </a:t>
            </a:r>
            <a:r>
              <a:rPr lang="es-ES" b="1" dirty="0"/>
              <a:t>Test</a:t>
            </a:r>
          </a:p>
        </p:txBody>
      </p:sp>
      <p:sp>
        <p:nvSpPr>
          <p:cNvPr id="8" name="CuadroTexto 7">
            <a:extLst>
              <a:ext uri="{FF2B5EF4-FFF2-40B4-BE49-F238E27FC236}">
                <a16:creationId xmlns:a16="http://schemas.microsoft.com/office/drawing/2014/main" id="{E6C5DE2B-B5B0-BEC3-1C87-035EF8A6ADAB}"/>
              </a:ext>
            </a:extLst>
          </p:cNvPr>
          <p:cNvSpPr txBox="1"/>
          <p:nvPr/>
        </p:nvSpPr>
        <p:spPr>
          <a:xfrm>
            <a:off x="9182099" y="2319477"/>
            <a:ext cx="2900220" cy="400110"/>
          </a:xfrm>
          <a:prstGeom prst="rect">
            <a:avLst/>
          </a:prstGeom>
          <a:solidFill>
            <a:schemeClr val="accent1">
              <a:lumMod val="40000"/>
              <a:lumOff val="60000"/>
              <a:alpha val="50000"/>
            </a:schemeClr>
          </a:solidFill>
        </p:spPr>
        <p:txBody>
          <a:bodyPr wrap="square" rtlCol="0">
            <a:spAutoFit/>
          </a:bodyPr>
          <a:lstStyle>
            <a:defPPr>
              <a:defRPr lang="es-ES"/>
            </a:defPPr>
            <a:lvl1pPr algn="ctr">
              <a:defRPr sz="2000"/>
            </a:lvl1pPr>
          </a:lstStyle>
          <a:p>
            <a:r>
              <a:rPr lang="es-ES" dirty="0"/>
              <a:t>Conjunto de </a:t>
            </a:r>
            <a:r>
              <a:rPr lang="es-ES" b="1" dirty="0"/>
              <a:t>Plantillas</a:t>
            </a:r>
          </a:p>
        </p:txBody>
      </p:sp>
      <p:sp>
        <p:nvSpPr>
          <p:cNvPr id="10" name="CuadroTexto 9">
            <a:extLst>
              <a:ext uri="{FF2B5EF4-FFF2-40B4-BE49-F238E27FC236}">
                <a16:creationId xmlns:a16="http://schemas.microsoft.com/office/drawing/2014/main" id="{9A5975E2-2AEF-C4AD-581D-0ED6D4C5A7B4}"/>
              </a:ext>
            </a:extLst>
          </p:cNvPr>
          <p:cNvSpPr txBox="1"/>
          <p:nvPr/>
        </p:nvSpPr>
        <p:spPr>
          <a:xfrm>
            <a:off x="166255" y="3020096"/>
            <a:ext cx="2900220" cy="369332"/>
          </a:xfrm>
          <a:prstGeom prst="rect">
            <a:avLst/>
          </a:prstGeom>
          <a:solidFill>
            <a:schemeClr val="accent1">
              <a:lumMod val="40000"/>
              <a:lumOff val="60000"/>
              <a:alpha val="50000"/>
            </a:schemeClr>
          </a:solidFill>
        </p:spPr>
        <p:txBody>
          <a:bodyPr wrap="square" rtlCol="0">
            <a:spAutoFit/>
          </a:bodyPr>
          <a:lstStyle/>
          <a:p>
            <a:pPr algn="ctr"/>
            <a:r>
              <a:rPr lang="es-ES" dirty="0"/>
              <a:t>5 imágenes</a:t>
            </a:r>
            <a:endParaRPr lang="es-ES" b="1" dirty="0"/>
          </a:p>
        </p:txBody>
      </p:sp>
      <p:sp>
        <p:nvSpPr>
          <p:cNvPr id="11" name="CuadroTexto 10">
            <a:extLst>
              <a:ext uri="{FF2B5EF4-FFF2-40B4-BE49-F238E27FC236}">
                <a16:creationId xmlns:a16="http://schemas.microsoft.com/office/drawing/2014/main" id="{EC1EE9D8-2854-2D2B-20F8-E639A5645674}"/>
              </a:ext>
            </a:extLst>
          </p:cNvPr>
          <p:cNvSpPr txBox="1"/>
          <p:nvPr/>
        </p:nvSpPr>
        <p:spPr>
          <a:xfrm>
            <a:off x="4674177" y="3059668"/>
            <a:ext cx="2900220" cy="369332"/>
          </a:xfrm>
          <a:prstGeom prst="rect">
            <a:avLst/>
          </a:prstGeom>
          <a:solidFill>
            <a:schemeClr val="accent1">
              <a:lumMod val="40000"/>
              <a:lumOff val="60000"/>
              <a:alpha val="50000"/>
            </a:schemeClr>
          </a:solidFill>
        </p:spPr>
        <p:txBody>
          <a:bodyPr wrap="square" rtlCol="0">
            <a:spAutoFit/>
          </a:bodyPr>
          <a:lstStyle/>
          <a:p>
            <a:pPr algn="ctr"/>
            <a:r>
              <a:rPr lang="es-ES" dirty="0"/>
              <a:t>20 imágenes</a:t>
            </a:r>
            <a:endParaRPr lang="es-ES" b="1" dirty="0"/>
          </a:p>
        </p:txBody>
      </p:sp>
      <p:sp>
        <p:nvSpPr>
          <p:cNvPr id="12" name="CuadroTexto 11">
            <a:extLst>
              <a:ext uri="{FF2B5EF4-FFF2-40B4-BE49-F238E27FC236}">
                <a16:creationId xmlns:a16="http://schemas.microsoft.com/office/drawing/2014/main" id="{50592506-D6B8-E536-915C-E0907AE9B810}"/>
              </a:ext>
            </a:extLst>
          </p:cNvPr>
          <p:cNvSpPr txBox="1"/>
          <p:nvPr/>
        </p:nvSpPr>
        <p:spPr>
          <a:xfrm>
            <a:off x="9182099" y="3084379"/>
            <a:ext cx="2900220" cy="369332"/>
          </a:xfrm>
          <a:prstGeom prst="rect">
            <a:avLst/>
          </a:prstGeom>
          <a:solidFill>
            <a:schemeClr val="accent1">
              <a:lumMod val="40000"/>
              <a:lumOff val="60000"/>
              <a:alpha val="50000"/>
            </a:schemeClr>
          </a:solidFill>
        </p:spPr>
        <p:txBody>
          <a:bodyPr wrap="square" rtlCol="0">
            <a:spAutoFit/>
          </a:bodyPr>
          <a:lstStyle/>
          <a:p>
            <a:pPr algn="ctr"/>
            <a:r>
              <a:rPr lang="es-ES" dirty="0"/>
              <a:t>182 imágenes</a:t>
            </a:r>
            <a:endParaRPr lang="es-ES" b="1" dirty="0"/>
          </a:p>
        </p:txBody>
      </p:sp>
      <p:pic>
        <p:nvPicPr>
          <p:cNvPr id="14" name="Imagen 13">
            <a:extLst>
              <a:ext uri="{FF2B5EF4-FFF2-40B4-BE49-F238E27FC236}">
                <a16:creationId xmlns:a16="http://schemas.microsoft.com/office/drawing/2014/main" id="{06F05EAA-C55E-4DE4-A083-F143FADE6B49}"/>
              </a:ext>
            </a:extLst>
          </p:cNvPr>
          <p:cNvPicPr>
            <a:picLocks noChangeAspect="1"/>
          </p:cNvPicPr>
          <p:nvPr/>
        </p:nvPicPr>
        <p:blipFill>
          <a:blip r:embed="rId5"/>
          <a:stretch>
            <a:fillRect/>
          </a:stretch>
        </p:blipFill>
        <p:spPr>
          <a:xfrm>
            <a:off x="8803330" y="3615519"/>
            <a:ext cx="447675" cy="714375"/>
          </a:xfrm>
          <a:prstGeom prst="rect">
            <a:avLst/>
          </a:prstGeom>
        </p:spPr>
      </p:pic>
      <p:pic>
        <p:nvPicPr>
          <p:cNvPr id="17" name="Imagen 16">
            <a:extLst>
              <a:ext uri="{FF2B5EF4-FFF2-40B4-BE49-F238E27FC236}">
                <a16:creationId xmlns:a16="http://schemas.microsoft.com/office/drawing/2014/main" id="{CAB39EA2-9A6E-D1F6-DF87-C26A8A808E43}"/>
              </a:ext>
            </a:extLst>
          </p:cNvPr>
          <p:cNvPicPr>
            <a:picLocks noChangeAspect="1"/>
          </p:cNvPicPr>
          <p:nvPr/>
        </p:nvPicPr>
        <p:blipFill>
          <a:blip r:embed="rId6"/>
          <a:stretch>
            <a:fillRect/>
          </a:stretch>
        </p:blipFill>
        <p:spPr>
          <a:xfrm>
            <a:off x="9278282" y="3622095"/>
            <a:ext cx="447675" cy="714375"/>
          </a:xfrm>
          <a:prstGeom prst="rect">
            <a:avLst/>
          </a:prstGeom>
        </p:spPr>
      </p:pic>
      <p:pic>
        <p:nvPicPr>
          <p:cNvPr id="19" name="Imagen 18">
            <a:extLst>
              <a:ext uri="{FF2B5EF4-FFF2-40B4-BE49-F238E27FC236}">
                <a16:creationId xmlns:a16="http://schemas.microsoft.com/office/drawing/2014/main" id="{68C80C66-1C30-49C7-68A3-55B42E070046}"/>
              </a:ext>
            </a:extLst>
          </p:cNvPr>
          <p:cNvPicPr>
            <a:picLocks noChangeAspect="1"/>
          </p:cNvPicPr>
          <p:nvPr/>
        </p:nvPicPr>
        <p:blipFill>
          <a:blip r:embed="rId7"/>
          <a:stretch>
            <a:fillRect/>
          </a:stretch>
        </p:blipFill>
        <p:spPr>
          <a:xfrm>
            <a:off x="9753234" y="3625045"/>
            <a:ext cx="438150" cy="695325"/>
          </a:xfrm>
          <a:prstGeom prst="rect">
            <a:avLst/>
          </a:prstGeom>
        </p:spPr>
      </p:pic>
      <p:pic>
        <p:nvPicPr>
          <p:cNvPr id="21" name="Imagen 20">
            <a:extLst>
              <a:ext uri="{FF2B5EF4-FFF2-40B4-BE49-F238E27FC236}">
                <a16:creationId xmlns:a16="http://schemas.microsoft.com/office/drawing/2014/main" id="{3A7795A3-829F-557E-3F62-A98AED03F208}"/>
              </a:ext>
            </a:extLst>
          </p:cNvPr>
          <p:cNvPicPr>
            <a:picLocks noChangeAspect="1"/>
          </p:cNvPicPr>
          <p:nvPr/>
        </p:nvPicPr>
        <p:blipFill>
          <a:blip r:embed="rId8"/>
          <a:stretch>
            <a:fillRect/>
          </a:stretch>
        </p:blipFill>
        <p:spPr>
          <a:xfrm>
            <a:off x="10218661" y="3644094"/>
            <a:ext cx="419100" cy="685800"/>
          </a:xfrm>
          <a:prstGeom prst="rect">
            <a:avLst/>
          </a:prstGeom>
        </p:spPr>
      </p:pic>
      <p:pic>
        <p:nvPicPr>
          <p:cNvPr id="23" name="Imagen 22">
            <a:extLst>
              <a:ext uri="{FF2B5EF4-FFF2-40B4-BE49-F238E27FC236}">
                <a16:creationId xmlns:a16="http://schemas.microsoft.com/office/drawing/2014/main" id="{4877FFE7-7615-301A-3328-1C787A447EDE}"/>
              </a:ext>
            </a:extLst>
          </p:cNvPr>
          <p:cNvPicPr>
            <a:picLocks noChangeAspect="1"/>
          </p:cNvPicPr>
          <p:nvPr/>
        </p:nvPicPr>
        <p:blipFill>
          <a:blip r:embed="rId9"/>
          <a:stretch>
            <a:fillRect/>
          </a:stretch>
        </p:blipFill>
        <p:spPr>
          <a:xfrm>
            <a:off x="10675138" y="3620281"/>
            <a:ext cx="428625" cy="704850"/>
          </a:xfrm>
          <a:prstGeom prst="rect">
            <a:avLst/>
          </a:prstGeom>
        </p:spPr>
      </p:pic>
      <p:pic>
        <p:nvPicPr>
          <p:cNvPr id="25" name="Imagen 24">
            <a:extLst>
              <a:ext uri="{FF2B5EF4-FFF2-40B4-BE49-F238E27FC236}">
                <a16:creationId xmlns:a16="http://schemas.microsoft.com/office/drawing/2014/main" id="{C008FE1D-4CDB-520D-1E56-9313C2BD194D}"/>
              </a:ext>
            </a:extLst>
          </p:cNvPr>
          <p:cNvPicPr>
            <a:picLocks noChangeAspect="1"/>
          </p:cNvPicPr>
          <p:nvPr/>
        </p:nvPicPr>
        <p:blipFill>
          <a:blip r:embed="rId10"/>
          <a:stretch>
            <a:fillRect/>
          </a:stretch>
        </p:blipFill>
        <p:spPr>
          <a:xfrm>
            <a:off x="11136090" y="3620828"/>
            <a:ext cx="457200" cy="714375"/>
          </a:xfrm>
          <a:prstGeom prst="rect">
            <a:avLst/>
          </a:prstGeom>
        </p:spPr>
      </p:pic>
      <p:pic>
        <p:nvPicPr>
          <p:cNvPr id="27" name="Imagen 26">
            <a:extLst>
              <a:ext uri="{FF2B5EF4-FFF2-40B4-BE49-F238E27FC236}">
                <a16:creationId xmlns:a16="http://schemas.microsoft.com/office/drawing/2014/main" id="{26EE583D-9C29-9D9C-8625-DDC893C9EBC2}"/>
              </a:ext>
            </a:extLst>
          </p:cNvPr>
          <p:cNvPicPr>
            <a:picLocks noChangeAspect="1"/>
          </p:cNvPicPr>
          <p:nvPr/>
        </p:nvPicPr>
        <p:blipFill>
          <a:blip r:embed="rId11"/>
          <a:stretch>
            <a:fillRect/>
          </a:stretch>
        </p:blipFill>
        <p:spPr>
          <a:xfrm>
            <a:off x="11615594" y="3629806"/>
            <a:ext cx="466725" cy="685800"/>
          </a:xfrm>
          <a:prstGeom prst="rect">
            <a:avLst/>
          </a:prstGeom>
        </p:spPr>
      </p:pic>
      <p:pic>
        <p:nvPicPr>
          <p:cNvPr id="29" name="Imagen 28">
            <a:extLst>
              <a:ext uri="{FF2B5EF4-FFF2-40B4-BE49-F238E27FC236}">
                <a16:creationId xmlns:a16="http://schemas.microsoft.com/office/drawing/2014/main" id="{4C5BCA0E-12EF-7B68-317F-85308ADC12BE}"/>
              </a:ext>
            </a:extLst>
          </p:cNvPr>
          <p:cNvPicPr>
            <a:picLocks noChangeAspect="1"/>
          </p:cNvPicPr>
          <p:nvPr/>
        </p:nvPicPr>
        <p:blipFill>
          <a:blip r:embed="rId12"/>
          <a:stretch>
            <a:fillRect/>
          </a:stretch>
        </p:blipFill>
        <p:spPr>
          <a:xfrm>
            <a:off x="4674177" y="3536049"/>
            <a:ext cx="821296" cy="2659795"/>
          </a:xfrm>
          <a:prstGeom prst="rect">
            <a:avLst/>
          </a:prstGeom>
        </p:spPr>
      </p:pic>
      <p:pic>
        <p:nvPicPr>
          <p:cNvPr id="31" name="Imagen 30">
            <a:extLst>
              <a:ext uri="{FF2B5EF4-FFF2-40B4-BE49-F238E27FC236}">
                <a16:creationId xmlns:a16="http://schemas.microsoft.com/office/drawing/2014/main" id="{628745F5-9C10-DC86-5C1A-0A806B123571}"/>
              </a:ext>
            </a:extLst>
          </p:cNvPr>
          <p:cNvPicPr>
            <a:picLocks noChangeAspect="1"/>
          </p:cNvPicPr>
          <p:nvPr/>
        </p:nvPicPr>
        <p:blipFill>
          <a:blip r:embed="rId13"/>
          <a:stretch>
            <a:fillRect/>
          </a:stretch>
        </p:blipFill>
        <p:spPr>
          <a:xfrm>
            <a:off x="166255" y="3530115"/>
            <a:ext cx="1295400" cy="1028700"/>
          </a:xfrm>
          <a:prstGeom prst="rect">
            <a:avLst/>
          </a:prstGeom>
        </p:spPr>
      </p:pic>
      <p:pic>
        <p:nvPicPr>
          <p:cNvPr id="34" name="Imagen 33">
            <a:extLst>
              <a:ext uri="{FF2B5EF4-FFF2-40B4-BE49-F238E27FC236}">
                <a16:creationId xmlns:a16="http://schemas.microsoft.com/office/drawing/2014/main" id="{DB013086-AAE9-8703-1A91-B9711A10544E}"/>
              </a:ext>
            </a:extLst>
          </p:cNvPr>
          <p:cNvPicPr>
            <a:picLocks noChangeAspect="1"/>
          </p:cNvPicPr>
          <p:nvPr/>
        </p:nvPicPr>
        <p:blipFill>
          <a:blip r:embed="rId14"/>
          <a:stretch>
            <a:fillRect/>
          </a:stretch>
        </p:blipFill>
        <p:spPr>
          <a:xfrm>
            <a:off x="313792" y="4699502"/>
            <a:ext cx="2752683" cy="444954"/>
          </a:xfrm>
          <a:prstGeom prst="rect">
            <a:avLst/>
          </a:prstGeom>
        </p:spPr>
      </p:pic>
      <p:pic>
        <p:nvPicPr>
          <p:cNvPr id="36" name="Imagen 35">
            <a:extLst>
              <a:ext uri="{FF2B5EF4-FFF2-40B4-BE49-F238E27FC236}">
                <a16:creationId xmlns:a16="http://schemas.microsoft.com/office/drawing/2014/main" id="{281AA9C8-8CFE-8A15-5741-38D9AE9D4390}"/>
              </a:ext>
            </a:extLst>
          </p:cNvPr>
          <p:cNvPicPr>
            <a:picLocks noChangeAspect="1"/>
          </p:cNvPicPr>
          <p:nvPr/>
        </p:nvPicPr>
        <p:blipFill>
          <a:blip r:embed="rId15"/>
          <a:stretch>
            <a:fillRect/>
          </a:stretch>
        </p:blipFill>
        <p:spPr>
          <a:xfrm>
            <a:off x="5537003" y="5194062"/>
            <a:ext cx="2037394" cy="369332"/>
          </a:xfrm>
          <a:prstGeom prst="rect">
            <a:avLst/>
          </a:prstGeom>
        </p:spPr>
      </p:pic>
      <p:pic>
        <p:nvPicPr>
          <p:cNvPr id="38" name="Imagen 37">
            <a:extLst>
              <a:ext uri="{FF2B5EF4-FFF2-40B4-BE49-F238E27FC236}">
                <a16:creationId xmlns:a16="http://schemas.microsoft.com/office/drawing/2014/main" id="{C6A135F9-2D25-28F0-3930-08FAE54DACAF}"/>
              </a:ext>
            </a:extLst>
          </p:cNvPr>
          <p:cNvPicPr>
            <a:picLocks noChangeAspect="1"/>
          </p:cNvPicPr>
          <p:nvPr/>
        </p:nvPicPr>
        <p:blipFill>
          <a:blip r:embed="rId16"/>
          <a:stretch>
            <a:fillRect/>
          </a:stretch>
        </p:blipFill>
        <p:spPr>
          <a:xfrm>
            <a:off x="5540748" y="4513052"/>
            <a:ext cx="2033649" cy="372900"/>
          </a:xfrm>
          <a:prstGeom prst="rect">
            <a:avLst/>
          </a:prstGeom>
        </p:spPr>
      </p:pic>
      <p:pic>
        <p:nvPicPr>
          <p:cNvPr id="40" name="Imagen 39">
            <a:extLst>
              <a:ext uri="{FF2B5EF4-FFF2-40B4-BE49-F238E27FC236}">
                <a16:creationId xmlns:a16="http://schemas.microsoft.com/office/drawing/2014/main" id="{A80D3CCD-9F40-27EA-253F-31726A6396E0}"/>
              </a:ext>
            </a:extLst>
          </p:cNvPr>
          <p:cNvPicPr>
            <a:picLocks noChangeAspect="1"/>
          </p:cNvPicPr>
          <p:nvPr/>
        </p:nvPicPr>
        <p:blipFill>
          <a:blip r:embed="rId17"/>
          <a:stretch>
            <a:fillRect/>
          </a:stretch>
        </p:blipFill>
        <p:spPr>
          <a:xfrm>
            <a:off x="5540748" y="3783951"/>
            <a:ext cx="2033649" cy="374149"/>
          </a:xfrm>
          <a:prstGeom prst="rect">
            <a:avLst/>
          </a:prstGeom>
        </p:spPr>
      </p:pic>
    </p:spTree>
    <p:extLst>
      <p:ext uri="{BB962C8B-B14F-4D97-AF65-F5344CB8AC3E}">
        <p14:creationId xmlns:p14="http://schemas.microsoft.com/office/powerpoint/2010/main" val="1222307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F81116D6-7910-B8C8-C14D-2EE42A199F3D}"/>
              </a:ext>
            </a:extLst>
          </p:cNvPr>
          <p:cNvSpPr>
            <a:spLocks noGrp="1"/>
          </p:cNvSpPr>
          <p:nvPr>
            <p:ph type="title"/>
          </p:nvPr>
        </p:nvSpPr>
        <p:spPr>
          <a:xfrm>
            <a:off x="166255" y="654586"/>
            <a:ext cx="11868727" cy="583087"/>
          </a:xfrm>
        </p:spPr>
        <p:txBody>
          <a:bodyPr>
            <a:normAutofit fontScale="90000"/>
          </a:bodyPr>
          <a:lstStyle/>
          <a:p>
            <a:pPr algn="ctr"/>
            <a:r>
              <a:rPr lang="es-ES" b="1" dirty="0"/>
              <a:t>Características de las imágenes</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5</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3" name="CuadroTexto 2">
            <a:extLst>
              <a:ext uri="{FF2B5EF4-FFF2-40B4-BE49-F238E27FC236}">
                <a16:creationId xmlns:a16="http://schemas.microsoft.com/office/drawing/2014/main" id="{C550B8B6-B594-BB61-E607-A9035542999F}"/>
              </a:ext>
            </a:extLst>
          </p:cNvPr>
          <p:cNvSpPr txBox="1"/>
          <p:nvPr/>
        </p:nvSpPr>
        <p:spPr>
          <a:xfrm>
            <a:off x="2753590" y="1266122"/>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b="1" dirty="0"/>
              <a:t>Formato</a:t>
            </a:r>
            <a:r>
              <a:rPr lang="es-ES" sz="2000" dirty="0"/>
              <a:t>: RGB</a:t>
            </a:r>
            <a:endParaRPr lang="es-ES" sz="2000" b="1" dirty="0"/>
          </a:p>
        </p:txBody>
      </p:sp>
      <p:sp>
        <p:nvSpPr>
          <p:cNvPr id="7" name="CuadroTexto 6">
            <a:extLst>
              <a:ext uri="{FF2B5EF4-FFF2-40B4-BE49-F238E27FC236}">
                <a16:creationId xmlns:a16="http://schemas.microsoft.com/office/drawing/2014/main" id="{8BA8B304-5212-A171-68E1-E30F5E401052}"/>
              </a:ext>
            </a:extLst>
          </p:cNvPr>
          <p:cNvSpPr txBox="1"/>
          <p:nvPr/>
        </p:nvSpPr>
        <p:spPr>
          <a:xfrm>
            <a:off x="2753590" y="1771053"/>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b="1" dirty="0"/>
              <a:t>Tamaño: </a:t>
            </a:r>
            <a:r>
              <a:rPr lang="es-ES" sz="2000" dirty="0"/>
              <a:t>Variable</a:t>
            </a:r>
            <a:endParaRPr lang="es-ES" sz="2000" b="1" dirty="0"/>
          </a:p>
        </p:txBody>
      </p:sp>
      <p:sp>
        <p:nvSpPr>
          <p:cNvPr id="8" name="CuadroTexto 7">
            <a:extLst>
              <a:ext uri="{FF2B5EF4-FFF2-40B4-BE49-F238E27FC236}">
                <a16:creationId xmlns:a16="http://schemas.microsoft.com/office/drawing/2014/main" id="{23919646-6F52-8832-0625-0197A8D99728}"/>
              </a:ext>
            </a:extLst>
          </p:cNvPr>
          <p:cNvSpPr txBox="1"/>
          <p:nvPr/>
        </p:nvSpPr>
        <p:spPr>
          <a:xfrm>
            <a:off x="2753591" y="2275984"/>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b="1" dirty="0"/>
              <a:t>Zona de Interés: </a:t>
            </a:r>
            <a:r>
              <a:rPr lang="es-ES" sz="2000" dirty="0"/>
              <a:t>Más oscura que el fondo</a:t>
            </a:r>
            <a:endParaRPr lang="es-ES" sz="2000" b="1" dirty="0"/>
          </a:p>
        </p:txBody>
      </p:sp>
      <p:sp>
        <p:nvSpPr>
          <p:cNvPr id="10" name="CuadroTexto 9">
            <a:extLst>
              <a:ext uri="{FF2B5EF4-FFF2-40B4-BE49-F238E27FC236}">
                <a16:creationId xmlns:a16="http://schemas.microsoft.com/office/drawing/2014/main" id="{8BF0B86A-50A1-026C-31AD-C4CDB0965B2E}"/>
              </a:ext>
            </a:extLst>
          </p:cNvPr>
          <p:cNvSpPr txBox="1"/>
          <p:nvPr/>
        </p:nvSpPr>
        <p:spPr>
          <a:xfrm>
            <a:off x="2753590" y="2780915"/>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dirty="0"/>
              <a:t>Problemas de </a:t>
            </a:r>
            <a:r>
              <a:rPr lang="es-ES" sz="2000" b="1" dirty="0"/>
              <a:t>iluminación</a:t>
            </a:r>
          </a:p>
        </p:txBody>
      </p:sp>
      <p:sp>
        <p:nvSpPr>
          <p:cNvPr id="11" name="CuadroTexto 10">
            <a:extLst>
              <a:ext uri="{FF2B5EF4-FFF2-40B4-BE49-F238E27FC236}">
                <a16:creationId xmlns:a16="http://schemas.microsoft.com/office/drawing/2014/main" id="{29DE47A2-D576-FE0B-28F9-85752A44FD80}"/>
              </a:ext>
            </a:extLst>
          </p:cNvPr>
          <p:cNvSpPr txBox="1"/>
          <p:nvPr/>
        </p:nvSpPr>
        <p:spPr>
          <a:xfrm>
            <a:off x="2753590" y="3285846"/>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b="1" dirty="0"/>
              <a:t>Ruido</a:t>
            </a:r>
            <a:r>
              <a:rPr lang="es-ES" sz="2000" dirty="0"/>
              <a:t> en forma de manchas o deterioro</a:t>
            </a:r>
            <a:endParaRPr lang="es-ES" sz="2000" b="1" dirty="0"/>
          </a:p>
        </p:txBody>
      </p:sp>
      <p:sp>
        <p:nvSpPr>
          <p:cNvPr id="12" name="CuadroTexto 11">
            <a:extLst>
              <a:ext uri="{FF2B5EF4-FFF2-40B4-BE49-F238E27FC236}">
                <a16:creationId xmlns:a16="http://schemas.microsoft.com/office/drawing/2014/main" id="{437872A0-BDEE-DD0E-5EB1-11BBF643BB4F}"/>
              </a:ext>
            </a:extLst>
          </p:cNvPr>
          <p:cNvSpPr txBox="1"/>
          <p:nvPr/>
        </p:nvSpPr>
        <p:spPr>
          <a:xfrm>
            <a:off x="2753590" y="3790777"/>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dirty="0"/>
              <a:t>Caracteres de interés </a:t>
            </a:r>
            <a:r>
              <a:rPr lang="es-ES" sz="2000" b="1" dirty="0"/>
              <a:t>cercanos entre ellos</a:t>
            </a:r>
          </a:p>
        </p:txBody>
      </p:sp>
      <p:sp>
        <p:nvSpPr>
          <p:cNvPr id="13" name="CuadroTexto 12">
            <a:extLst>
              <a:ext uri="{FF2B5EF4-FFF2-40B4-BE49-F238E27FC236}">
                <a16:creationId xmlns:a16="http://schemas.microsoft.com/office/drawing/2014/main" id="{EB02B4A0-EA21-46B7-275B-F57B930A4D68}"/>
              </a:ext>
            </a:extLst>
          </p:cNvPr>
          <p:cNvSpPr txBox="1"/>
          <p:nvPr/>
        </p:nvSpPr>
        <p:spPr>
          <a:xfrm>
            <a:off x="2753590" y="4295708"/>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dirty="0"/>
              <a:t>Caracteres de interés </a:t>
            </a:r>
            <a:r>
              <a:rPr lang="es-ES" sz="2000" b="1" dirty="0"/>
              <a:t>cercanos al borde </a:t>
            </a:r>
            <a:r>
              <a:rPr lang="es-ES" sz="2000" dirty="0"/>
              <a:t>de la imagen</a:t>
            </a:r>
            <a:endParaRPr lang="es-ES" sz="2000" b="1" dirty="0"/>
          </a:p>
        </p:txBody>
      </p:sp>
      <p:pic>
        <p:nvPicPr>
          <p:cNvPr id="16" name="Imagen 15">
            <a:extLst>
              <a:ext uri="{FF2B5EF4-FFF2-40B4-BE49-F238E27FC236}">
                <a16:creationId xmlns:a16="http://schemas.microsoft.com/office/drawing/2014/main" id="{5C2FBCA6-238F-D90E-4188-4D513FE0BD2B}"/>
              </a:ext>
            </a:extLst>
          </p:cNvPr>
          <p:cNvPicPr>
            <a:picLocks noChangeAspect="1"/>
          </p:cNvPicPr>
          <p:nvPr/>
        </p:nvPicPr>
        <p:blipFill>
          <a:blip r:embed="rId5"/>
          <a:stretch>
            <a:fillRect/>
          </a:stretch>
        </p:blipFill>
        <p:spPr>
          <a:xfrm>
            <a:off x="3633932" y="5335796"/>
            <a:ext cx="4924136" cy="908426"/>
          </a:xfrm>
          <a:prstGeom prst="rect">
            <a:avLst/>
          </a:prstGeom>
        </p:spPr>
      </p:pic>
      <p:sp>
        <p:nvSpPr>
          <p:cNvPr id="17" name="CuadroTexto 16">
            <a:extLst>
              <a:ext uri="{FF2B5EF4-FFF2-40B4-BE49-F238E27FC236}">
                <a16:creationId xmlns:a16="http://schemas.microsoft.com/office/drawing/2014/main" id="{85A7357B-0723-53BA-B8D8-E357CBC1D268}"/>
              </a:ext>
            </a:extLst>
          </p:cNvPr>
          <p:cNvSpPr txBox="1"/>
          <p:nvPr/>
        </p:nvSpPr>
        <p:spPr>
          <a:xfrm>
            <a:off x="2753589" y="4790393"/>
            <a:ext cx="6428509" cy="400110"/>
          </a:xfrm>
          <a:prstGeom prst="rect">
            <a:avLst/>
          </a:prstGeom>
          <a:solidFill>
            <a:schemeClr val="accent1">
              <a:lumMod val="40000"/>
              <a:lumOff val="60000"/>
              <a:alpha val="50000"/>
            </a:schemeClr>
          </a:solidFill>
        </p:spPr>
        <p:txBody>
          <a:bodyPr wrap="square" rtlCol="0">
            <a:spAutoFit/>
          </a:bodyPr>
          <a:lstStyle/>
          <a:p>
            <a:pPr algn="ctr"/>
            <a:r>
              <a:rPr lang="es-ES" sz="2000" dirty="0"/>
              <a:t>Caracteres </a:t>
            </a:r>
            <a:r>
              <a:rPr lang="es-ES" sz="2000" b="1" dirty="0"/>
              <a:t>centrados</a:t>
            </a:r>
            <a:r>
              <a:rPr lang="es-ES" sz="2000" dirty="0"/>
              <a:t> en la imagen</a:t>
            </a:r>
            <a:endParaRPr lang="es-ES" sz="2000" b="1" dirty="0"/>
          </a:p>
        </p:txBody>
      </p:sp>
    </p:spTree>
    <p:extLst>
      <p:ext uri="{BB962C8B-B14F-4D97-AF65-F5344CB8AC3E}">
        <p14:creationId xmlns:p14="http://schemas.microsoft.com/office/powerpoint/2010/main" val="129126320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extLst>
              <p:ext uri="{D42A27DB-BD31-4B8C-83A1-F6EECF244321}">
                <p14:modId xmlns:p14="http://schemas.microsoft.com/office/powerpoint/2010/main" val="3599072087"/>
              </p:ext>
            </p:extLst>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17" name="Título 16">
            <a:extLst>
              <a:ext uri="{FF2B5EF4-FFF2-40B4-BE49-F238E27FC236}">
                <a16:creationId xmlns:a16="http://schemas.microsoft.com/office/drawing/2014/main" id="{DFBBD3F2-11D9-F91E-E22B-3F7A212F65B4}"/>
              </a:ext>
            </a:extLst>
          </p:cNvPr>
          <p:cNvSpPr>
            <a:spLocks noGrp="1"/>
          </p:cNvSpPr>
          <p:nvPr>
            <p:ph type="title"/>
          </p:nvPr>
        </p:nvSpPr>
        <p:spPr>
          <a:xfrm>
            <a:off x="166255" y="756186"/>
            <a:ext cx="11859490" cy="583087"/>
          </a:xfrm>
        </p:spPr>
        <p:txBody>
          <a:bodyPr>
            <a:normAutofit fontScale="90000"/>
          </a:bodyPr>
          <a:lstStyle/>
          <a:p>
            <a:r>
              <a:rPr lang="es-ES" dirty="0"/>
              <a:t>Partes que componen el trabajo:</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1192" y="6461351"/>
            <a:ext cx="2743200" cy="365125"/>
          </a:xfrm>
        </p:spPr>
        <p:txBody>
          <a:bodyPr/>
          <a:lstStyle/>
          <a:p>
            <a:fld id="{9D2534AA-3AC9-4CE3-8288-EDBF65FBAAA1}" type="slidenum">
              <a:rPr lang="es-ES" b="1" smtClean="0">
                <a:solidFill>
                  <a:schemeClr val="bg1"/>
                </a:solidFill>
              </a:rPr>
              <a:t>6</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extLst>
                <p:ext uri="{D42A27DB-BD31-4B8C-83A1-F6EECF244321}">
                  <p14:modId xmlns:p14="http://schemas.microsoft.com/office/powerpoint/2010/main" val="4195564680"/>
                </p:ext>
              </p:extLst>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18" name="Rectángulo: esquinas redondeadas 17">
            <a:extLst>
              <a:ext uri="{FF2B5EF4-FFF2-40B4-BE49-F238E27FC236}">
                <a16:creationId xmlns:a16="http://schemas.microsoft.com/office/drawing/2014/main" id="{DF20AD43-6E70-CF7A-FBC1-AA938D391F31}"/>
              </a:ext>
            </a:extLst>
          </p:cNvPr>
          <p:cNvSpPr/>
          <p:nvPr/>
        </p:nvSpPr>
        <p:spPr>
          <a:xfrm>
            <a:off x="304800" y="1736436"/>
            <a:ext cx="3214255" cy="4365378"/>
          </a:xfrm>
          <a:prstGeom prst="roundRect">
            <a:avLst/>
          </a:prstGeom>
          <a:solidFill>
            <a:schemeClr val="bg2">
              <a:lumMod val="75000"/>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tx1"/>
                </a:solidFill>
              </a:rPr>
              <a:t>Segmentación de Caracteres:</a:t>
            </a:r>
          </a:p>
          <a:p>
            <a:pPr algn="ctr"/>
            <a:endParaRPr lang="es-ES" sz="2800" b="1" dirty="0">
              <a:solidFill>
                <a:schemeClr val="tx1"/>
              </a:solidFill>
            </a:endParaRPr>
          </a:p>
          <a:p>
            <a:pPr marL="742950" indent="-742950">
              <a:buFont typeface="+mj-lt"/>
              <a:buAutoNum type="arabicPeriod"/>
            </a:pPr>
            <a:r>
              <a:rPr lang="es-ES" sz="1600" dirty="0">
                <a:solidFill>
                  <a:schemeClr val="tx1">
                    <a:lumMod val="85000"/>
                    <a:lumOff val="15000"/>
                  </a:schemeClr>
                </a:solidFill>
              </a:rPr>
              <a:t>Suavizado</a:t>
            </a:r>
          </a:p>
          <a:p>
            <a:pPr marL="742950" indent="-742950">
              <a:buFont typeface="+mj-lt"/>
              <a:buAutoNum type="arabicPeriod"/>
            </a:pPr>
            <a:r>
              <a:rPr lang="es-ES" sz="1600" dirty="0">
                <a:solidFill>
                  <a:schemeClr val="tx1">
                    <a:lumMod val="85000"/>
                    <a:lumOff val="15000"/>
                  </a:schemeClr>
                </a:solidFill>
              </a:rPr>
              <a:t>Corrección iluminación</a:t>
            </a:r>
          </a:p>
          <a:p>
            <a:pPr marL="742950" indent="-742950">
              <a:buFont typeface="+mj-lt"/>
              <a:buAutoNum type="arabicPeriod"/>
            </a:pPr>
            <a:r>
              <a:rPr lang="es-ES" sz="1600" dirty="0">
                <a:solidFill>
                  <a:schemeClr val="tx1">
                    <a:lumMod val="85000"/>
                    <a:lumOff val="15000"/>
                  </a:schemeClr>
                </a:solidFill>
              </a:rPr>
              <a:t>Cierre Morfológico</a:t>
            </a:r>
          </a:p>
          <a:p>
            <a:pPr marL="742950" indent="-742950">
              <a:buFont typeface="+mj-lt"/>
              <a:buAutoNum type="arabicPeriod"/>
            </a:pPr>
            <a:r>
              <a:rPr lang="es-ES" sz="1600" dirty="0">
                <a:solidFill>
                  <a:schemeClr val="tx1">
                    <a:lumMod val="85000"/>
                    <a:lumOff val="15000"/>
                  </a:schemeClr>
                </a:solidFill>
              </a:rPr>
              <a:t>Apertura Morfológica</a:t>
            </a:r>
          </a:p>
          <a:p>
            <a:pPr marL="742950" indent="-742950">
              <a:buFont typeface="+mj-lt"/>
              <a:buAutoNum type="arabicPeriod"/>
            </a:pPr>
            <a:r>
              <a:rPr lang="es-ES" sz="1600" dirty="0">
                <a:solidFill>
                  <a:schemeClr val="tx1">
                    <a:lumMod val="85000"/>
                    <a:lumOff val="15000"/>
                  </a:schemeClr>
                </a:solidFill>
              </a:rPr>
              <a:t>Zona de Interés</a:t>
            </a:r>
          </a:p>
          <a:p>
            <a:pPr marL="742950" indent="-742950">
              <a:buFont typeface="+mj-lt"/>
              <a:buAutoNum type="arabicPeriod"/>
            </a:pPr>
            <a:r>
              <a:rPr lang="es-ES" sz="1600" dirty="0">
                <a:solidFill>
                  <a:schemeClr val="tx1">
                    <a:lumMod val="85000"/>
                    <a:lumOff val="15000"/>
                  </a:schemeClr>
                </a:solidFill>
              </a:rPr>
              <a:t>Etiquetado</a:t>
            </a:r>
          </a:p>
          <a:p>
            <a:pPr marL="742950" indent="-742950">
              <a:buFont typeface="+mj-lt"/>
              <a:buAutoNum type="arabicPeriod"/>
            </a:pPr>
            <a:r>
              <a:rPr lang="es-ES" sz="1600" dirty="0">
                <a:solidFill>
                  <a:schemeClr val="tx1">
                    <a:lumMod val="85000"/>
                    <a:lumOff val="15000"/>
                  </a:schemeClr>
                </a:solidFill>
              </a:rPr>
              <a:t>Filtro de ruido</a:t>
            </a:r>
          </a:p>
          <a:p>
            <a:pPr marL="742950" indent="-742950">
              <a:buFont typeface="+mj-lt"/>
              <a:buAutoNum type="arabicPeriod"/>
            </a:pPr>
            <a:r>
              <a:rPr lang="es-ES" sz="1600" i="1" dirty="0" err="1">
                <a:solidFill>
                  <a:schemeClr val="tx1">
                    <a:lumMod val="85000"/>
                    <a:lumOff val="15000"/>
                  </a:schemeClr>
                </a:solidFill>
              </a:rPr>
              <a:t>Bounding</a:t>
            </a:r>
            <a:r>
              <a:rPr lang="es-ES" sz="1600" i="1" dirty="0">
                <a:solidFill>
                  <a:schemeClr val="tx1">
                    <a:lumMod val="85000"/>
                    <a:lumOff val="15000"/>
                  </a:schemeClr>
                </a:solidFill>
              </a:rPr>
              <a:t> Boxes </a:t>
            </a:r>
            <a:r>
              <a:rPr lang="es-ES" sz="1600" dirty="0">
                <a:solidFill>
                  <a:schemeClr val="tx1">
                    <a:lumMod val="85000"/>
                    <a:lumOff val="15000"/>
                  </a:schemeClr>
                </a:solidFill>
              </a:rPr>
              <a:t>y Centroides</a:t>
            </a:r>
            <a:endParaRPr lang="es-ES" sz="3600" dirty="0"/>
          </a:p>
        </p:txBody>
      </p:sp>
      <p:sp>
        <p:nvSpPr>
          <p:cNvPr id="19" name="Rectángulo: esquinas redondeadas 18">
            <a:extLst>
              <a:ext uri="{FF2B5EF4-FFF2-40B4-BE49-F238E27FC236}">
                <a16:creationId xmlns:a16="http://schemas.microsoft.com/office/drawing/2014/main" id="{FC81607B-AFE6-BA24-0032-F42C0C26CFB9}"/>
              </a:ext>
            </a:extLst>
          </p:cNvPr>
          <p:cNvSpPr/>
          <p:nvPr/>
        </p:nvSpPr>
        <p:spPr>
          <a:xfrm>
            <a:off x="4650509" y="1736436"/>
            <a:ext cx="3121891" cy="4365378"/>
          </a:xfrm>
          <a:prstGeom prst="roundRect">
            <a:avLst/>
          </a:prstGeom>
          <a:solidFill>
            <a:schemeClr val="bg2">
              <a:lumMod val="75000"/>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tx1"/>
                </a:solidFill>
              </a:rPr>
              <a:t>Reconocimiento de Caracteres:</a:t>
            </a:r>
          </a:p>
          <a:p>
            <a:pPr algn="ctr"/>
            <a:endParaRPr lang="es-ES" sz="2800" b="1" dirty="0">
              <a:solidFill>
                <a:schemeClr val="tx1"/>
              </a:solidFill>
            </a:endParaRPr>
          </a:p>
          <a:p>
            <a:pPr marL="514350" indent="-514350">
              <a:buFont typeface="+mj-lt"/>
              <a:buAutoNum type="arabicPeriod"/>
            </a:pPr>
            <a:r>
              <a:rPr lang="es-ES" sz="1600" dirty="0">
                <a:solidFill>
                  <a:schemeClr val="tx1"/>
                </a:solidFill>
              </a:rPr>
              <a:t>Matriz de correlación</a:t>
            </a:r>
          </a:p>
          <a:p>
            <a:pPr marL="514350" indent="-514350" algn="ctr">
              <a:buFont typeface="+mj-lt"/>
              <a:buAutoNum type="arabicPeriod"/>
            </a:pPr>
            <a:endParaRPr lang="es-ES" sz="1600" dirty="0">
              <a:solidFill>
                <a:schemeClr val="tx1"/>
              </a:solidFill>
            </a:endParaRPr>
          </a:p>
          <a:p>
            <a:pPr algn="ctr"/>
            <a:endParaRPr lang="es-ES" sz="1600" dirty="0">
              <a:solidFill>
                <a:schemeClr val="tx1"/>
              </a:solidFill>
            </a:endParaRPr>
          </a:p>
          <a:p>
            <a:pPr marL="514350" indent="-514350" algn="ctr">
              <a:buFont typeface="+mj-lt"/>
              <a:buAutoNum type="arabicPeriod"/>
            </a:pPr>
            <a:endParaRPr lang="es-ES" sz="1600" dirty="0">
              <a:solidFill>
                <a:schemeClr val="tx1"/>
              </a:solidFill>
            </a:endParaRPr>
          </a:p>
          <a:p>
            <a:pPr marL="514350" indent="-514350" algn="ctr">
              <a:buFont typeface="+mj-lt"/>
              <a:buAutoNum type="arabicPeriod"/>
            </a:pPr>
            <a:endParaRPr lang="es-ES" sz="1600" dirty="0">
              <a:solidFill>
                <a:schemeClr val="tx1"/>
              </a:solidFill>
            </a:endParaRPr>
          </a:p>
          <a:p>
            <a:pPr marL="514350" indent="-514350" algn="ctr">
              <a:buFont typeface="+mj-lt"/>
              <a:buAutoNum type="arabicPeriod"/>
            </a:pPr>
            <a:endParaRPr lang="es-ES" sz="1600" dirty="0">
              <a:solidFill>
                <a:schemeClr val="tx1"/>
              </a:solidFill>
            </a:endParaRPr>
          </a:p>
          <a:p>
            <a:pPr marL="514350" indent="-514350" algn="ctr">
              <a:buFont typeface="+mj-lt"/>
              <a:buAutoNum type="arabicPeriod"/>
            </a:pPr>
            <a:endParaRPr lang="es-ES" sz="1600" dirty="0">
              <a:solidFill>
                <a:schemeClr val="tx1"/>
              </a:solidFill>
            </a:endParaRPr>
          </a:p>
          <a:p>
            <a:pPr marL="514350" indent="-514350" algn="ctr">
              <a:buFont typeface="+mj-lt"/>
              <a:buAutoNum type="arabicPeriod"/>
            </a:pPr>
            <a:endParaRPr lang="es-ES" sz="1600" dirty="0">
              <a:solidFill>
                <a:schemeClr val="tx1"/>
              </a:solidFill>
            </a:endParaRPr>
          </a:p>
          <a:p>
            <a:pPr marL="514350" indent="-514350" algn="ctr">
              <a:buFont typeface="+mj-lt"/>
              <a:buAutoNum type="arabicPeriod"/>
            </a:pPr>
            <a:endParaRPr lang="es-ES" sz="1600" dirty="0">
              <a:solidFill>
                <a:schemeClr val="tx1"/>
              </a:solidFill>
            </a:endParaRPr>
          </a:p>
        </p:txBody>
      </p:sp>
      <p:sp>
        <p:nvSpPr>
          <p:cNvPr id="20" name="Flecha: a la derecha 19">
            <a:extLst>
              <a:ext uri="{FF2B5EF4-FFF2-40B4-BE49-F238E27FC236}">
                <a16:creationId xmlns:a16="http://schemas.microsoft.com/office/drawing/2014/main" id="{CDA9C575-C229-8139-8E0D-47E43017921B}"/>
              </a:ext>
            </a:extLst>
          </p:cNvPr>
          <p:cNvSpPr/>
          <p:nvPr/>
        </p:nvSpPr>
        <p:spPr>
          <a:xfrm>
            <a:off x="3692237" y="3429000"/>
            <a:ext cx="785090" cy="583087"/>
          </a:xfrm>
          <a:prstGeom prst="rightArrow">
            <a:avLst/>
          </a:prstGeom>
          <a:solidFill>
            <a:schemeClr val="bg2">
              <a:lumMod val="5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800" b="1">
              <a:solidFill>
                <a:schemeClr val="tx1"/>
              </a:solidFill>
            </a:endParaRPr>
          </a:p>
        </p:txBody>
      </p:sp>
      <p:sp>
        <p:nvSpPr>
          <p:cNvPr id="21" name="Rectángulo: esquinas redondeadas 20">
            <a:extLst>
              <a:ext uri="{FF2B5EF4-FFF2-40B4-BE49-F238E27FC236}">
                <a16:creationId xmlns:a16="http://schemas.microsoft.com/office/drawing/2014/main" id="{8F3E08D7-7590-025B-CF18-DDE8FFEC824C}"/>
              </a:ext>
            </a:extLst>
          </p:cNvPr>
          <p:cNvSpPr/>
          <p:nvPr/>
        </p:nvSpPr>
        <p:spPr>
          <a:xfrm>
            <a:off x="8903854" y="1700728"/>
            <a:ext cx="3121891" cy="4365378"/>
          </a:xfrm>
          <a:prstGeom prst="roundRect">
            <a:avLst/>
          </a:prstGeom>
          <a:solidFill>
            <a:schemeClr val="bg2">
              <a:lumMod val="75000"/>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tx1"/>
                </a:solidFill>
              </a:rPr>
              <a:t>Análisis de Resultados:</a:t>
            </a:r>
          </a:p>
          <a:p>
            <a:endParaRPr lang="es-ES" sz="2800" b="1" dirty="0">
              <a:solidFill>
                <a:schemeClr val="tx1"/>
              </a:solidFill>
            </a:endParaRPr>
          </a:p>
          <a:p>
            <a:pPr marL="342900" indent="-342900">
              <a:buAutoNum type="arabicPeriod"/>
            </a:pPr>
            <a:r>
              <a:rPr lang="es-ES" sz="1600" dirty="0">
                <a:solidFill>
                  <a:schemeClr val="tx1"/>
                </a:solidFill>
              </a:rPr>
              <a:t>Tasa de Acierto</a:t>
            </a:r>
          </a:p>
          <a:p>
            <a:pPr marL="342900" indent="-342900">
              <a:buAutoNum type="arabicPeriod"/>
            </a:pPr>
            <a:r>
              <a:rPr lang="es-ES" sz="1600" dirty="0">
                <a:solidFill>
                  <a:schemeClr val="tx1"/>
                </a:solidFill>
              </a:rPr>
              <a:t>Plantillas con diferentes orientaciones</a:t>
            </a:r>
          </a:p>
          <a:p>
            <a:pPr marL="342900" indent="-342900">
              <a:buAutoNum type="arabicPeriod"/>
            </a:pPr>
            <a:r>
              <a:rPr lang="es-ES" sz="1600" dirty="0">
                <a:solidFill>
                  <a:schemeClr val="tx1"/>
                </a:solidFill>
              </a:rPr>
              <a:t>Identificación de caracteres problemáticos</a:t>
            </a:r>
            <a:endParaRPr lang="es-ES" sz="3600" dirty="0"/>
          </a:p>
          <a:p>
            <a:pPr algn="ctr"/>
            <a:endParaRPr lang="es-ES" sz="3600" dirty="0"/>
          </a:p>
          <a:p>
            <a:pPr algn="ctr"/>
            <a:endParaRPr lang="es-ES" sz="3600" dirty="0"/>
          </a:p>
        </p:txBody>
      </p:sp>
      <p:sp>
        <p:nvSpPr>
          <p:cNvPr id="22" name="Flecha: a la derecha 21">
            <a:extLst>
              <a:ext uri="{FF2B5EF4-FFF2-40B4-BE49-F238E27FC236}">
                <a16:creationId xmlns:a16="http://schemas.microsoft.com/office/drawing/2014/main" id="{284130EC-54C4-7900-6713-89D766F24601}"/>
              </a:ext>
            </a:extLst>
          </p:cNvPr>
          <p:cNvSpPr/>
          <p:nvPr/>
        </p:nvSpPr>
        <p:spPr>
          <a:xfrm>
            <a:off x="7947890" y="3520663"/>
            <a:ext cx="780473" cy="583087"/>
          </a:xfrm>
          <a:prstGeom prst="rightArrow">
            <a:avLst/>
          </a:prstGeom>
          <a:solidFill>
            <a:schemeClr val="bg2">
              <a:lumMod val="5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800" b="1">
              <a:solidFill>
                <a:schemeClr val="tx1"/>
              </a:solidFill>
            </a:endParaRPr>
          </a:p>
        </p:txBody>
      </p:sp>
    </p:spTree>
    <p:extLst>
      <p:ext uri="{BB962C8B-B14F-4D97-AF65-F5344CB8AC3E}">
        <p14:creationId xmlns:p14="http://schemas.microsoft.com/office/powerpoint/2010/main" val="322176256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3" name="Título 2">
            <a:extLst>
              <a:ext uri="{FF2B5EF4-FFF2-40B4-BE49-F238E27FC236}">
                <a16:creationId xmlns:a16="http://schemas.microsoft.com/office/drawing/2014/main" id="{CE780BAD-B29E-DB6B-6F6B-92899FB61A31}"/>
              </a:ext>
            </a:extLst>
          </p:cNvPr>
          <p:cNvSpPr>
            <a:spLocks noGrp="1"/>
          </p:cNvSpPr>
          <p:nvPr>
            <p:ph type="title"/>
          </p:nvPr>
        </p:nvSpPr>
        <p:spPr>
          <a:xfrm>
            <a:off x="0" y="2841676"/>
            <a:ext cx="12192000" cy="1325563"/>
          </a:xfrm>
        </p:spPr>
        <p:txBody>
          <a:bodyPr/>
          <a:lstStyle/>
          <a:p>
            <a:pPr algn="ctr"/>
            <a:r>
              <a:rPr lang="es-ES" b="1" dirty="0"/>
              <a:t>Primera Parte: Segmentación de Caracteres</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1192" y="6461351"/>
            <a:ext cx="2743200" cy="365125"/>
          </a:xfrm>
        </p:spPr>
        <p:txBody>
          <a:bodyPr/>
          <a:lstStyle/>
          <a:p>
            <a:fld id="{9D2534AA-3AC9-4CE3-8288-EDBF65FBAAA1}" type="slidenum">
              <a:rPr lang="es-ES" b="1" smtClean="0">
                <a:solidFill>
                  <a:schemeClr val="bg1"/>
                </a:solidFill>
              </a:rPr>
              <a:t>7</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Tree>
    <p:extLst>
      <p:ext uri="{BB962C8B-B14F-4D97-AF65-F5344CB8AC3E}">
        <p14:creationId xmlns:p14="http://schemas.microsoft.com/office/powerpoint/2010/main" val="388777124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2" name="Título 16">
            <a:extLst>
              <a:ext uri="{FF2B5EF4-FFF2-40B4-BE49-F238E27FC236}">
                <a16:creationId xmlns:a16="http://schemas.microsoft.com/office/drawing/2014/main" id="{F81116D6-7910-B8C8-C14D-2EE42A199F3D}"/>
              </a:ext>
            </a:extLst>
          </p:cNvPr>
          <p:cNvSpPr>
            <a:spLocks noGrp="1"/>
          </p:cNvSpPr>
          <p:nvPr>
            <p:ph type="title"/>
          </p:nvPr>
        </p:nvSpPr>
        <p:spPr>
          <a:xfrm>
            <a:off x="166255" y="756186"/>
            <a:ext cx="11859490" cy="583087"/>
          </a:xfrm>
        </p:spPr>
        <p:txBody>
          <a:bodyPr vert="horz" lIns="91440" tIns="45720" rIns="91440" bIns="45720" rtlCol="0" anchor="ctr">
            <a:noAutofit/>
          </a:bodyPr>
          <a:lstStyle/>
          <a:p>
            <a:r>
              <a:rPr lang="es-ES" sz="3600" b="1" dirty="0"/>
              <a:t>Segmentación de Caracteres: Objetivo</a:t>
            </a:r>
          </a:p>
        </p:txBody>
      </p:sp>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8</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7" name="CuadroTexto 6">
            <a:extLst>
              <a:ext uri="{FF2B5EF4-FFF2-40B4-BE49-F238E27FC236}">
                <a16:creationId xmlns:a16="http://schemas.microsoft.com/office/drawing/2014/main" id="{18763145-D08F-8393-5660-FF0DF25956AB}"/>
              </a:ext>
            </a:extLst>
          </p:cNvPr>
          <p:cNvSpPr txBox="1"/>
          <p:nvPr/>
        </p:nvSpPr>
        <p:spPr>
          <a:xfrm>
            <a:off x="166255" y="2259755"/>
            <a:ext cx="11759045" cy="646331"/>
          </a:xfrm>
          <a:prstGeom prst="rect">
            <a:avLst/>
          </a:prstGeom>
          <a:solidFill>
            <a:schemeClr val="accent1">
              <a:lumMod val="40000"/>
              <a:lumOff val="60000"/>
              <a:alpha val="50000"/>
            </a:schemeClr>
          </a:solidFill>
        </p:spPr>
        <p:txBody>
          <a:bodyPr wrap="square" rtlCol="0">
            <a:spAutoFit/>
          </a:bodyPr>
          <a:lstStyle/>
          <a:p>
            <a:pPr algn="just"/>
            <a:r>
              <a:rPr lang="es-ES" dirty="0"/>
              <a:t>El objetivo de esta parte es segmentar en la imagen original los píxeles que integran cada carácter de la matrícula y obtener la región compuesta por el rectángulo más pequeño que delimita dichos píxeles junto con el centroide del carácter. </a:t>
            </a:r>
            <a:endParaRPr lang="es-ES" b="1" dirty="0"/>
          </a:p>
        </p:txBody>
      </p:sp>
      <p:pic>
        <p:nvPicPr>
          <p:cNvPr id="8" name="Imagen 7">
            <a:extLst>
              <a:ext uri="{FF2B5EF4-FFF2-40B4-BE49-F238E27FC236}">
                <a16:creationId xmlns:a16="http://schemas.microsoft.com/office/drawing/2014/main" id="{CABC45F4-1CA0-EE9A-7C87-B4689A469D19}"/>
              </a:ext>
            </a:extLst>
          </p:cNvPr>
          <p:cNvPicPr>
            <a:picLocks noChangeAspect="1"/>
          </p:cNvPicPr>
          <p:nvPr/>
        </p:nvPicPr>
        <p:blipFill>
          <a:blip r:embed="rId5"/>
          <a:stretch>
            <a:fillRect/>
          </a:stretch>
        </p:blipFill>
        <p:spPr>
          <a:xfrm>
            <a:off x="7389029" y="3332394"/>
            <a:ext cx="4506534" cy="729787"/>
          </a:xfrm>
          <a:prstGeom prst="rect">
            <a:avLst/>
          </a:prstGeom>
        </p:spPr>
      </p:pic>
      <p:pic>
        <p:nvPicPr>
          <p:cNvPr id="10" name="Imagen 9">
            <a:extLst>
              <a:ext uri="{FF2B5EF4-FFF2-40B4-BE49-F238E27FC236}">
                <a16:creationId xmlns:a16="http://schemas.microsoft.com/office/drawing/2014/main" id="{98B68128-BE23-2165-DE1D-8D5228DE8378}"/>
              </a:ext>
            </a:extLst>
          </p:cNvPr>
          <p:cNvPicPr>
            <a:picLocks noChangeAspect="1"/>
          </p:cNvPicPr>
          <p:nvPr/>
        </p:nvPicPr>
        <p:blipFill>
          <a:blip r:embed="rId6"/>
          <a:stretch>
            <a:fillRect/>
          </a:stretch>
        </p:blipFill>
        <p:spPr>
          <a:xfrm>
            <a:off x="296439" y="3337843"/>
            <a:ext cx="4506534" cy="728453"/>
          </a:xfrm>
          <a:prstGeom prst="rect">
            <a:avLst/>
          </a:prstGeom>
        </p:spPr>
      </p:pic>
      <p:sp>
        <p:nvSpPr>
          <p:cNvPr id="12" name="Flecha: a la derecha 11">
            <a:extLst>
              <a:ext uri="{FF2B5EF4-FFF2-40B4-BE49-F238E27FC236}">
                <a16:creationId xmlns:a16="http://schemas.microsoft.com/office/drawing/2014/main" id="{9CD600F8-A379-7CE6-6537-B33CE934BBD5}"/>
              </a:ext>
            </a:extLst>
          </p:cNvPr>
          <p:cNvSpPr/>
          <p:nvPr/>
        </p:nvSpPr>
        <p:spPr>
          <a:xfrm>
            <a:off x="5708137" y="3414313"/>
            <a:ext cx="998432" cy="540458"/>
          </a:xfrm>
          <a:prstGeom prst="rightArrow">
            <a:avLst/>
          </a:prstGeom>
          <a:solidFill>
            <a:schemeClr val="bg2">
              <a:lumMod val="5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800" b="1">
              <a:solidFill>
                <a:schemeClr val="tx1"/>
              </a:solidFill>
            </a:endParaRPr>
          </a:p>
        </p:txBody>
      </p:sp>
      <p:sp>
        <p:nvSpPr>
          <p:cNvPr id="14" name="CuadroTexto 13">
            <a:extLst>
              <a:ext uri="{FF2B5EF4-FFF2-40B4-BE49-F238E27FC236}">
                <a16:creationId xmlns:a16="http://schemas.microsoft.com/office/drawing/2014/main" id="{E1672F8B-7406-B946-BA55-9BA0647552B0}"/>
              </a:ext>
            </a:extLst>
          </p:cNvPr>
          <p:cNvSpPr txBox="1"/>
          <p:nvPr/>
        </p:nvSpPr>
        <p:spPr>
          <a:xfrm>
            <a:off x="166256" y="4593066"/>
            <a:ext cx="11759044" cy="646331"/>
          </a:xfrm>
          <a:prstGeom prst="rect">
            <a:avLst/>
          </a:prstGeom>
          <a:solidFill>
            <a:schemeClr val="accent1">
              <a:lumMod val="40000"/>
              <a:lumOff val="60000"/>
              <a:alpha val="50000"/>
            </a:schemeClr>
          </a:solidFill>
        </p:spPr>
        <p:txBody>
          <a:bodyPr wrap="square" rtlCol="0">
            <a:spAutoFit/>
          </a:bodyPr>
          <a:lstStyle/>
          <a:p>
            <a:pPr algn="just"/>
            <a:r>
              <a:rPr lang="es-ES" dirty="0"/>
              <a:t>Para la correcta segmentación hay que tener en cuenta las características de las imágenes que hemos definido en la diapositiva anterior.</a:t>
            </a:r>
            <a:endParaRPr lang="es-ES" b="1" dirty="0"/>
          </a:p>
        </p:txBody>
      </p:sp>
    </p:spTree>
    <p:extLst>
      <p:ext uri="{BB962C8B-B14F-4D97-AF65-F5344CB8AC3E}">
        <p14:creationId xmlns:p14="http://schemas.microsoft.com/office/powerpoint/2010/main" val="110246837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5" name="Tabla 6">
            <a:extLst>
              <a:ext uri="{FF2B5EF4-FFF2-40B4-BE49-F238E27FC236}">
                <a16:creationId xmlns:a16="http://schemas.microsoft.com/office/drawing/2014/main" id="{D3B1A763-5893-E62D-3434-AECDFC46D757}"/>
              </a:ext>
            </a:extLst>
          </p:cNvPr>
          <p:cNvGraphicFramePr>
            <a:graphicFrameLocks noGrp="1" noDrilldown="1" noMove="1" noResize="1"/>
          </p:cNvGraphicFramePr>
          <p:nvPr>
            <p:extLst>
              <p:ext uri="{D42A27DB-BD31-4B8C-83A1-F6EECF244321}">
                <p14:modId xmlns:p14="http://schemas.microsoft.com/office/powerpoint/2010/main" val="2580769092"/>
              </p:ext>
            </p:extLst>
          </p:nvPr>
        </p:nvGraphicFramePr>
        <p:xfrm>
          <a:off x="0" y="6427561"/>
          <a:ext cx="12192000" cy="432707"/>
        </p:xfrm>
        <a:graphic>
          <a:graphicData uri="http://schemas.openxmlformats.org/drawingml/2006/table">
            <a:tbl>
              <a:tblPr>
                <a:tableStyleId>{5C22544A-7EE6-4342-B048-85BDC9FD1C3A}</a:tableStyleId>
              </a:tblPr>
              <a:tblGrid>
                <a:gridCol w="8128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1823215698"/>
                    </a:ext>
                  </a:extLst>
                </a:gridCol>
              </a:tblGrid>
              <a:tr h="432707">
                <a:tc>
                  <a:txBody>
                    <a:bodyPr/>
                    <a:lstStyle/>
                    <a:p>
                      <a:pPr algn="ctr"/>
                      <a:r>
                        <a:rPr lang="es-ES" sz="1800" b="1" dirty="0">
                          <a:solidFill>
                            <a:schemeClr val="bg1"/>
                          </a:solidFill>
                        </a:rPr>
                        <a:t>Sistema de Segmentación y Reconocimiento de Caracteres de Placas de Matrículas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endParaRPr lang="es-ES"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sp>
        <p:nvSpPr>
          <p:cNvPr id="5" name="Marcador de número de diapositiva 4">
            <a:extLst>
              <a:ext uri="{FF2B5EF4-FFF2-40B4-BE49-F238E27FC236}">
                <a16:creationId xmlns:a16="http://schemas.microsoft.com/office/drawing/2014/main" id="{FD9258AB-EA15-4C72-1240-5896F9C78D30}"/>
              </a:ext>
            </a:extLst>
          </p:cNvPr>
          <p:cNvSpPr>
            <a:spLocks noGrp="1"/>
          </p:cNvSpPr>
          <p:nvPr>
            <p:ph type="sldNum" sz="quarter" idx="12"/>
          </p:nvPr>
        </p:nvSpPr>
        <p:spPr>
          <a:xfrm>
            <a:off x="9182100" y="6461351"/>
            <a:ext cx="2743200" cy="365125"/>
          </a:xfrm>
        </p:spPr>
        <p:txBody>
          <a:bodyPr/>
          <a:lstStyle/>
          <a:p>
            <a:fld id="{9D2534AA-3AC9-4CE3-8288-EDBF65FBAAA1}" type="slidenum">
              <a:rPr lang="es-ES" b="1" smtClean="0">
                <a:solidFill>
                  <a:schemeClr val="bg1"/>
                </a:solidFill>
              </a:rPr>
              <a:t>9</a:t>
            </a:fld>
            <a:endParaRPr lang="es-ES" b="1" dirty="0">
              <a:solidFill>
                <a:schemeClr val="bg1"/>
              </a:solidFill>
            </a:endParaRPr>
          </a:p>
        </p:txBody>
      </p:sp>
      <p:grpSp>
        <p:nvGrpSpPr>
          <p:cNvPr id="9" name="Grupo 8">
            <a:extLst>
              <a:ext uri="{FF2B5EF4-FFF2-40B4-BE49-F238E27FC236}">
                <a16:creationId xmlns:a16="http://schemas.microsoft.com/office/drawing/2014/main" id="{FEBFD953-88E7-887A-D04C-A685C6D91952}"/>
              </a:ext>
            </a:extLst>
          </p:cNvPr>
          <p:cNvGrpSpPr>
            <a:grpSpLocks noGrp="1" noUngrp="1" noRot="1" noMove="1" noResize="1"/>
          </p:cNvGrpSpPr>
          <p:nvPr/>
        </p:nvGrpSpPr>
        <p:grpSpPr>
          <a:xfrm>
            <a:off x="0" y="0"/>
            <a:ext cx="12192000" cy="432707"/>
            <a:chOff x="0" y="0"/>
            <a:chExt cx="12192000" cy="432707"/>
          </a:xfrm>
        </p:grpSpPr>
        <p:graphicFrame>
          <p:nvGraphicFramePr>
            <p:cNvPr id="6" name="Tabla 6">
              <a:extLst>
                <a:ext uri="{FF2B5EF4-FFF2-40B4-BE49-F238E27FC236}">
                  <a16:creationId xmlns:a16="http://schemas.microsoft.com/office/drawing/2014/main" id="{D90CAAAD-8F6B-6375-3669-83327AE6A30B}"/>
                </a:ext>
              </a:extLst>
            </p:cNvPr>
            <p:cNvGraphicFramePr>
              <a:graphicFrameLocks noGrp="1" noDrilldown="1" noMove="1" noResize="1"/>
            </p:cNvGraphicFramePr>
            <p:nvPr>
              <p:extLst>
                <p:ext uri="{D42A27DB-BD31-4B8C-83A1-F6EECF244321}">
                  <p14:modId xmlns:p14="http://schemas.microsoft.com/office/powerpoint/2010/main" val="2573419351"/>
                </p:ext>
              </p:extLst>
            </p:nvPr>
          </p:nvGraphicFramePr>
          <p:xfrm>
            <a:off x="0" y="0"/>
            <a:ext cx="12192000" cy="432707"/>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965995166"/>
                      </a:ext>
                    </a:extLst>
                  </a:gridCol>
                  <a:gridCol w="4064000">
                    <a:extLst>
                      <a:ext uri="{9D8B030D-6E8A-4147-A177-3AD203B41FA5}">
                        <a16:colId xmlns:a16="http://schemas.microsoft.com/office/drawing/2014/main" val="2688743598"/>
                      </a:ext>
                    </a:extLst>
                  </a:gridCol>
                  <a:gridCol w="4064000">
                    <a:extLst>
                      <a:ext uri="{9D8B030D-6E8A-4147-A177-3AD203B41FA5}">
                        <a16:colId xmlns:a16="http://schemas.microsoft.com/office/drawing/2014/main" val="1823215698"/>
                      </a:ext>
                    </a:extLst>
                  </a:gridCol>
                </a:tblGrid>
                <a:tr h="432707">
                  <a:tc>
                    <a:txBody>
                      <a:bodyPr/>
                      <a:lstStyle/>
                      <a:p>
                        <a:pPr algn="ctr"/>
                        <a:r>
                          <a:rPr lang="es-ES" b="1" dirty="0">
                            <a:solidFill>
                              <a:schemeClr val="bg1"/>
                            </a:solidFill>
                          </a:rPr>
                          <a:t>Alberto F. Merchán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pPr algn="ctr"/>
                        <a:r>
                          <a:rPr lang="es-ES" b="1" dirty="0">
                            <a:solidFill>
                              <a:schemeClr val="bg1"/>
                            </a:solidFill>
                          </a:rPr>
                          <a:t>Visión por Computador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tc>
                    <a:txBody>
                      <a:bodyPr/>
                      <a:lstStyle/>
                      <a:p>
                        <a:r>
                          <a:rPr lang="es-ES" b="1" dirty="0">
                            <a:solidFill>
                              <a:schemeClr val="bg1"/>
                            </a:solidFill>
                          </a:rPr>
                          <a:t>Universidad de Huelva (UHU)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1131"/>
                      </a:solidFill>
                    </a:tcPr>
                  </a:tc>
                  <a:extLst>
                    <a:ext uri="{0D108BD9-81ED-4DB2-BD59-A6C34878D82A}">
                      <a16:rowId xmlns:a16="http://schemas.microsoft.com/office/drawing/2014/main" val="4033175773"/>
                    </a:ext>
                  </a:extLst>
                </a:tr>
              </a:tbl>
            </a:graphicData>
          </a:graphic>
        </p:graphicFrame>
        <p:pic>
          <p:nvPicPr>
            <p:cNvPr id="4" name="Imagen 3" descr="Imagen que contiene Logotipo&#10;&#10;Descripción generada automáticamente">
              <a:extLst>
                <a:ext uri="{FF2B5EF4-FFF2-40B4-BE49-F238E27FC236}">
                  <a16:creationId xmlns:a16="http://schemas.microsoft.com/office/drawing/2014/main" id="{A2A3CA50-6BEE-4CF8-0EC6-56076CF5A0A6}"/>
                </a:ext>
              </a:extLst>
            </p:cNvPr>
            <p:cNvPicPr>
              <a:picLocks noGrp="1" noRot="1" noChangeAspect="1" noMove="1" noResize="1" noEditPoints="1" noAdjustHandles="1" noChangeArrowheads="1" noChangeShapeType="1" noCrop="1"/>
            </p:cNvPicPr>
            <p:nvPr/>
          </p:nvPicPr>
          <p:blipFill>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1353800" y="32657"/>
              <a:ext cx="367392" cy="367392"/>
            </a:xfrm>
            <a:prstGeom prst="rect">
              <a:avLst/>
            </a:prstGeom>
          </p:spPr>
        </p:pic>
      </p:grpSp>
      <p:sp>
        <p:nvSpPr>
          <p:cNvPr id="2" name="Título 16">
            <a:extLst>
              <a:ext uri="{FF2B5EF4-FFF2-40B4-BE49-F238E27FC236}">
                <a16:creationId xmlns:a16="http://schemas.microsoft.com/office/drawing/2014/main" id="{F81116D6-7910-B8C8-C14D-2EE42A199F3D}"/>
              </a:ext>
            </a:extLst>
          </p:cNvPr>
          <p:cNvSpPr>
            <a:spLocks noGrp="1"/>
          </p:cNvSpPr>
          <p:nvPr>
            <p:ph type="title"/>
          </p:nvPr>
        </p:nvSpPr>
        <p:spPr>
          <a:xfrm>
            <a:off x="166255" y="756186"/>
            <a:ext cx="11859490" cy="583087"/>
          </a:xfrm>
        </p:spPr>
        <p:txBody>
          <a:bodyPr vert="horz" lIns="91440" tIns="45720" rIns="91440" bIns="45720" rtlCol="0" anchor="ctr">
            <a:noAutofit/>
          </a:bodyPr>
          <a:lstStyle/>
          <a:p>
            <a:r>
              <a:rPr lang="es-ES" sz="3600" b="1" dirty="0"/>
              <a:t>Segmentación de Caracteres: Elección de componente de color</a:t>
            </a:r>
          </a:p>
        </p:txBody>
      </p:sp>
      <p:pic>
        <p:nvPicPr>
          <p:cNvPr id="10" name="Imagen 9">
            <a:extLst>
              <a:ext uri="{FF2B5EF4-FFF2-40B4-BE49-F238E27FC236}">
                <a16:creationId xmlns:a16="http://schemas.microsoft.com/office/drawing/2014/main" id="{CAF7F659-F231-37CB-73DB-B1C5532D5774}"/>
              </a:ext>
            </a:extLst>
          </p:cNvPr>
          <p:cNvPicPr>
            <a:picLocks noChangeAspect="1"/>
          </p:cNvPicPr>
          <p:nvPr/>
        </p:nvPicPr>
        <p:blipFill>
          <a:blip r:embed="rId4"/>
          <a:stretch>
            <a:fillRect/>
          </a:stretch>
        </p:blipFill>
        <p:spPr>
          <a:xfrm>
            <a:off x="535709" y="1851932"/>
            <a:ext cx="5856142" cy="945579"/>
          </a:xfrm>
          <a:prstGeom prst="rect">
            <a:avLst/>
          </a:prstGeom>
          <a:ln w="28575">
            <a:solidFill>
              <a:srgbClr val="A80C30"/>
            </a:solidFill>
          </a:ln>
        </p:spPr>
      </p:pic>
      <p:pic>
        <p:nvPicPr>
          <p:cNvPr id="12" name="Imagen 11">
            <a:extLst>
              <a:ext uri="{FF2B5EF4-FFF2-40B4-BE49-F238E27FC236}">
                <a16:creationId xmlns:a16="http://schemas.microsoft.com/office/drawing/2014/main" id="{9FE39BA0-0674-1EBC-0E32-FB2E77E48EE9}"/>
              </a:ext>
            </a:extLst>
          </p:cNvPr>
          <p:cNvPicPr>
            <a:picLocks noChangeAspect="1"/>
          </p:cNvPicPr>
          <p:nvPr/>
        </p:nvPicPr>
        <p:blipFill>
          <a:blip r:embed="rId5"/>
          <a:stretch>
            <a:fillRect/>
          </a:stretch>
        </p:blipFill>
        <p:spPr>
          <a:xfrm>
            <a:off x="535708" y="3356823"/>
            <a:ext cx="5827820" cy="927759"/>
          </a:xfrm>
          <a:prstGeom prst="rect">
            <a:avLst/>
          </a:prstGeom>
        </p:spPr>
      </p:pic>
      <p:pic>
        <p:nvPicPr>
          <p:cNvPr id="14" name="Imagen 13">
            <a:extLst>
              <a:ext uri="{FF2B5EF4-FFF2-40B4-BE49-F238E27FC236}">
                <a16:creationId xmlns:a16="http://schemas.microsoft.com/office/drawing/2014/main" id="{0562577F-53F5-6E1E-0431-CCAABF52D534}"/>
              </a:ext>
            </a:extLst>
          </p:cNvPr>
          <p:cNvPicPr>
            <a:picLocks noChangeAspect="1"/>
          </p:cNvPicPr>
          <p:nvPr/>
        </p:nvPicPr>
        <p:blipFill>
          <a:blip r:embed="rId6"/>
          <a:stretch>
            <a:fillRect/>
          </a:stretch>
        </p:blipFill>
        <p:spPr>
          <a:xfrm>
            <a:off x="535708" y="4755454"/>
            <a:ext cx="5856143" cy="927759"/>
          </a:xfrm>
          <a:prstGeom prst="rect">
            <a:avLst/>
          </a:prstGeom>
        </p:spPr>
      </p:pic>
      <p:sp>
        <p:nvSpPr>
          <p:cNvPr id="16" name="CuadroTexto 15">
            <a:extLst>
              <a:ext uri="{FF2B5EF4-FFF2-40B4-BE49-F238E27FC236}">
                <a16:creationId xmlns:a16="http://schemas.microsoft.com/office/drawing/2014/main" id="{3D5EA9E4-45DC-0F8C-A453-0BD58E4600DE}"/>
              </a:ext>
            </a:extLst>
          </p:cNvPr>
          <p:cNvSpPr txBox="1"/>
          <p:nvPr/>
        </p:nvSpPr>
        <p:spPr>
          <a:xfrm>
            <a:off x="653615" y="1434069"/>
            <a:ext cx="5620328" cy="369332"/>
          </a:xfrm>
          <a:prstGeom prst="rect">
            <a:avLst/>
          </a:prstGeom>
          <a:solidFill>
            <a:schemeClr val="accent1">
              <a:lumMod val="40000"/>
              <a:lumOff val="60000"/>
              <a:alpha val="50000"/>
            </a:schemeClr>
          </a:solidFill>
        </p:spPr>
        <p:txBody>
          <a:bodyPr wrap="square" rtlCol="0">
            <a:spAutoFit/>
          </a:bodyPr>
          <a:lstStyle/>
          <a:p>
            <a:pPr algn="ctr"/>
            <a:r>
              <a:rPr lang="es-ES" dirty="0"/>
              <a:t>Componente Roja</a:t>
            </a:r>
            <a:endParaRPr lang="es-ES" b="1" dirty="0"/>
          </a:p>
        </p:txBody>
      </p:sp>
      <p:sp>
        <p:nvSpPr>
          <p:cNvPr id="17" name="CuadroTexto 16">
            <a:extLst>
              <a:ext uri="{FF2B5EF4-FFF2-40B4-BE49-F238E27FC236}">
                <a16:creationId xmlns:a16="http://schemas.microsoft.com/office/drawing/2014/main" id="{B4437E55-1259-771A-5238-607DFB79B13A}"/>
              </a:ext>
            </a:extLst>
          </p:cNvPr>
          <p:cNvSpPr txBox="1"/>
          <p:nvPr/>
        </p:nvSpPr>
        <p:spPr>
          <a:xfrm>
            <a:off x="653615" y="2930704"/>
            <a:ext cx="5620328" cy="369332"/>
          </a:xfrm>
          <a:prstGeom prst="rect">
            <a:avLst/>
          </a:prstGeom>
          <a:solidFill>
            <a:schemeClr val="accent1">
              <a:lumMod val="40000"/>
              <a:lumOff val="60000"/>
              <a:alpha val="50000"/>
            </a:schemeClr>
          </a:solidFill>
        </p:spPr>
        <p:txBody>
          <a:bodyPr wrap="square" rtlCol="0">
            <a:spAutoFit/>
          </a:bodyPr>
          <a:lstStyle/>
          <a:p>
            <a:pPr algn="ctr"/>
            <a:r>
              <a:rPr lang="es-ES" dirty="0"/>
              <a:t>Componente Verde</a:t>
            </a:r>
            <a:endParaRPr lang="es-ES" b="1" dirty="0"/>
          </a:p>
        </p:txBody>
      </p:sp>
      <p:sp>
        <p:nvSpPr>
          <p:cNvPr id="18" name="CuadroTexto 17">
            <a:extLst>
              <a:ext uri="{FF2B5EF4-FFF2-40B4-BE49-F238E27FC236}">
                <a16:creationId xmlns:a16="http://schemas.microsoft.com/office/drawing/2014/main" id="{A8E73636-B495-380E-B773-472CED10BEC6}"/>
              </a:ext>
            </a:extLst>
          </p:cNvPr>
          <p:cNvSpPr txBox="1"/>
          <p:nvPr/>
        </p:nvSpPr>
        <p:spPr>
          <a:xfrm>
            <a:off x="653615" y="4371525"/>
            <a:ext cx="5620328" cy="369332"/>
          </a:xfrm>
          <a:prstGeom prst="rect">
            <a:avLst/>
          </a:prstGeom>
          <a:solidFill>
            <a:schemeClr val="accent1">
              <a:lumMod val="40000"/>
              <a:lumOff val="60000"/>
              <a:alpha val="50000"/>
            </a:schemeClr>
          </a:solidFill>
        </p:spPr>
        <p:txBody>
          <a:bodyPr wrap="square" rtlCol="0">
            <a:spAutoFit/>
          </a:bodyPr>
          <a:lstStyle/>
          <a:p>
            <a:pPr algn="ctr"/>
            <a:r>
              <a:rPr lang="es-ES" dirty="0"/>
              <a:t>Componente Azul</a:t>
            </a:r>
            <a:endParaRPr lang="es-ES" b="1" dirty="0"/>
          </a:p>
        </p:txBody>
      </p:sp>
      <p:sp>
        <p:nvSpPr>
          <p:cNvPr id="19" name="CuadroTexto 18">
            <a:extLst>
              <a:ext uri="{FF2B5EF4-FFF2-40B4-BE49-F238E27FC236}">
                <a16:creationId xmlns:a16="http://schemas.microsoft.com/office/drawing/2014/main" id="{1380CBF3-4E13-941E-9ABE-8C1D50BEBDB6}"/>
              </a:ext>
            </a:extLst>
          </p:cNvPr>
          <p:cNvSpPr txBox="1"/>
          <p:nvPr/>
        </p:nvSpPr>
        <p:spPr>
          <a:xfrm>
            <a:off x="6711373" y="2318862"/>
            <a:ext cx="4941454" cy="646331"/>
          </a:xfrm>
          <a:prstGeom prst="rect">
            <a:avLst/>
          </a:prstGeom>
          <a:solidFill>
            <a:schemeClr val="accent1">
              <a:lumMod val="40000"/>
              <a:lumOff val="60000"/>
              <a:alpha val="50000"/>
            </a:schemeClr>
          </a:solidFill>
        </p:spPr>
        <p:txBody>
          <a:bodyPr wrap="square" rtlCol="0">
            <a:spAutoFit/>
          </a:bodyPr>
          <a:lstStyle/>
          <a:p>
            <a:pPr algn="ctr"/>
            <a:r>
              <a:rPr lang="es-ES" dirty="0"/>
              <a:t>El color no es necesario para poder segmentar los caracteres.</a:t>
            </a:r>
            <a:endParaRPr lang="es-ES" b="1" dirty="0"/>
          </a:p>
        </p:txBody>
      </p:sp>
      <p:sp>
        <p:nvSpPr>
          <p:cNvPr id="20" name="CuadroTexto 19">
            <a:extLst>
              <a:ext uri="{FF2B5EF4-FFF2-40B4-BE49-F238E27FC236}">
                <a16:creationId xmlns:a16="http://schemas.microsoft.com/office/drawing/2014/main" id="{B5C9D5AE-2339-CCD9-81F5-01BCE3369E12}"/>
              </a:ext>
            </a:extLst>
          </p:cNvPr>
          <p:cNvSpPr txBox="1"/>
          <p:nvPr/>
        </p:nvSpPr>
        <p:spPr>
          <a:xfrm>
            <a:off x="6711373" y="3097905"/>
            <a:ext cx="4941454" cy="646331"/>
          </a:xfrm>
          <a:prstGeom prst="rect">
            <a:avLst/>
          </a:prstGeom>
          <a:solidFill>
            <a:schemeClr val="accent1">
              <a:lumMod val="40000"/>
              <a:lumOff val="60000"/>
              <a:alpha val="50000"/>
            </a:schemeClr>
          </a:solidFill>
        </p:spPr>
        <p:txBody>
          <a:bodyPr wrap="square" rtlCol="0">
            <a:spAutoFit/>
          </a:bodyPr>
          <a:lstStyle/>
          <a:p>
            <a:pPr algn="ctr"/>
            <a:r>
              <a:rPr lang="es-ES" dirty="0"/>
              <a:t>Debemos elegir la componente que nos permita segmentar el logo de la UE correctamente.</a:t>
            </a:r>
            <a:endParaRPr lang="es-ES" b="1" dirty="0"/>
          </a:p>
        </p:txBody>
      </p:sp>
      <p:sp>
        <p:nvSpPr>
          <p:cNvPr id="21" name="CuadroTexto 20">
            <a:extLst>
              <a:ext uri="{FF2B5EF4-FFF2-40B4-BE49-F238E27FC236}">
                <a16:creationId xmlns:a16="http://schemas.microsoft.com/office/drawing/2014/main" id="{DC3C0425-44FE-5A09-61B3-CA81D05274B6}"/>
              </a:ext>
            </a:extLst>
          </p:cNvPr>
          <p:cNvSpPr txBox="1"/>
          <p:nvPr/>
        </p:nvSpPr>
        <p:spPr>
          <a:xfrm>
            <a:off x="6711373" y="4009659"/>
            <a:ext cx="4941454" cy="1200329"/>
          </a:xfrm>
          <a:prstGeom prst="rect">
            <a:avLst/>
          </a:prstGeom>
          <a:solidFill>
            <a:schemeClr val="accent1">
              <a:lumMod val="40000"/>
              <a:lumOff val="60000"/>
              <a:alpha val="50000"/>
            </a:schemeClr>
          </a:solidFill>
        </p:spPr>
        <p:txBody>
          <a:bodyPr wrap="square" rtlCol="0">
            <a:spAutoFit/>
          </a:bodyPr>
          <a:lstStyle/>
          <a:p>
            <a:pPr algn="ctr"/>
            <a:r>
              <a:rPr lang="es-ES" dirty="0"/>
              <a:t>Mientras que en la componente azul y en la verde podemos perder información sobre el logo, la componente </a:t>
            </a:r>
            <a:r>
              <a:rPr lang="es-ES" b="1" dirty="0"/>
              <a:t>roja</a:t>
            </a:r>
            <a:r>
              <a:rPr lang="es-ES" dirty="0"/>
              <a:t> es ideal porque nos permite detectarlo la mayor parte de las veces.</a:t>
            </a:r>
            <a:endParaRPr lang="es-ES" b="1" dirty="0"/>
          </a:p>
        </p:txBody>
      </p:sp>
    </p:spTree>
    <p:extLst>
      <p:ext uri="{BB962C8B-B14F-4D97-AF65-F5344CB8AC3E}">
        <p14:creationId xmlns:p14="http://schemas.microsoft.com/office/powerpoint/2010/main" val="154143860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1230</TotalTime>
  <Words>2103</Words>
  <Application>Microsoft Office PowerPoint</Application>
  <PresentationFormat>Panorámica</PresentationFormat>
  <Paragraphs>290</Paragraphs>
  <Slides>30</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Arial</vt:lpstr>
      <vt:lpstr>Calibri</vt:lpstr>
      <vt:lpstr>Calibri (Cuerpo)</vt:lpstr>
      <vt:lpstr>Calibri Light</vt:lpstr>
      <vt:lpstr>Calisto MT</vt:lpstr>
      <vt:lpstr>Grotesque</vt:lpstr>
      <vt:lpstr>Tema de Office</vt:lpstr>
      <vt:lpstr>Sistema de Segmentación y Reconocimiento de Caracteres de Placas de Matrículas</vt:lpstr>
      <vt:lpstr>Objetivos del trabajo:</vt:lpstr>
      <vt:lpstr>Programas:</vt:lpstr>
      <vt:lpstr>Material Utilizado:</vt:lpstr>
      <vt:lpstr>Características de las imágenes</vt:lpstr>
      <vt:lpstr>Partes que componen el trabajo:</vt:lpstr>
      <vt:lpstr>Primera Parte: Segmentación de Caracteres</vt:lpstr>
      <vt:lpstr>Segmentación de Caracteres: Objetivo</vt:lpstr>
      <vt:lpstr>Segmentación de Caracteres: Elección de componente de color</vt:lpstr>
      <vt:lpstr>Segmentación de Caracteres: Suavizado</vt:lpstr>
      <vt:lpstr>Segmentación de Caracteres: Binarización mediante umbral</vt:lpstr>
      <vt:lpstr>Segmentación de Caracteres: Corrección de Iluminación</vt:lpstr>
      <vt:lpstr>Segmentación de Caracteres: Corrección de ruido</vt:lpstr>
      <vt:lpstr>Segmentación de Caracteres: Filtrado de objetos de interés </vt:lpstr>
      <vt:lpstr>Segmentación de Caracteres: Eliminación de objetos ruidosos</vt:lpstr>
      <vt:lpstr>Segmentación de Caracteres: Bounding Boxes y Centroides</vt:lpstr>
      <vt:lpstr>Segmentación de Caracteres: Problemas en test-08</vt:lpstr>
      <vt:lpstr>Segunda Parte: Reconocimiento de Caracteres</vt:lpstr>
      <vt:lpstr>Reconocimiento de Caracteres: Objetivo</vt:lpstr>
      <vt:lpstr>Reconocimiento de Caracteres: Correlación Bidimensional Normalizada</vt:lpstr>
      <vt:lpstr>Reconocimiento de Caracteres: Correlación Bidimensional Normalizada</vt:lpstr>
      <vt:lpstr>Tercera Parte: Análisis de Resultados</vt:lpstr>
      <vt:lpstr>Análisis de Resultados: Tasa de Acierto</vt:lpstr>
      <vt:lpstr>Presentación de PowerPoint</vt:lpstr>
      <vt:lpstr>Análisis de Resultados: Orientación de las plantillas</vt:lpstr>
      <vt:lpstr>Análisis de Resultados: Identificación de caracteres problemáticos</vt:lpstr>
      <vt:lpstr>Conclusiones</vt:lpstr>
      <vt:lpstr>Conclusiones: Valoración Personal del Trabajo</vt:lpstr>
      <vt:lpstr>Conclusiones: Valoración Personal de la asignatura</vt:lpstr>
      <vt:lpstr>¿Alguna pregunta?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Final: Segmentación y Reconocimiento de Matriculas</dc:title>
  <dc:creator>Alberto Fernandez Merchan</dc:creator>
  <cp:lastModifiedBy>Alberto Fernandez Merchan</cp:lastModifiedBy>
  <cp:revision>6</cp:revision>
  <dcterms:created xsi:type="dcterms:W3CDTF">2022-12-12T15:51:45Z</dcterms:created>
  <dcterms:modified xsi:type="dcterms:W3CDTF">2023-01-04T17:42:57Z</dcterms:modified>
</cp:coreProperties>
</file>